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705" r:id="rId3"/>
    <p:sldMasterId id="2147483715" r:id="rId4"/>
  </p:sldMasterIdLst>
  <p:notesMasterIdLst>
    <p:notesMasterId r:id="rId28"/>
  </p:notesMasterIdLst>
  <p:sldIdLst>
    <p:sldId id="256"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8" r:id="rId24"/>
    <p:sldId id="274" r:id="rId25"/>
    <p:sldId id="275" r:id="rId26"/>
    <p:sldId id="277" r:id="rId27"/>
  </p:sldIdLst>
  <p:sldSz cx="12192000" cy="6858000"/>
  <p:notesSz cx="6858000" cy="9144000"/>
  <p:embeddedFontLst>
    <p:embeddedFont>
      <p:font typeface="Barlow"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erriweather Sans" pitchFamily="2" charset="0"/>
      <p:regular r:id="rId37"/>
      <p:bold r:id="rId38"/>
      <p:italic r:id="rId39"/>
      <p:boldItalic r:id="rId40"/>
    </p:embeddedFont>
    <p:embeddedFont>
      <p:font typeface="Noto Sans Symbols" panose="020B0502040504020204" pitchFamily="34" charset="0"/>
      <p:regular r:id="rId41"/>
      <p:bold r:id="rId42"/>
    </p:embeddedFont>
    <p:embeddedFont>
      <p:font typeface="Roboto" panose="02000000000000000000" pitchFamily="2"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Light" panose="020B04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Gewxh2mgy/RiKevqhEpq4Us5O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FD0A1F-5F6F-489C-A1B1-9CE411323F30}">
  <a:tblStyle styleId="{92FD0A1F-5F6F-489C-A1B1-9CE411323F3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E90FF3F-04E3-4B52-8A20-9449D29CC26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62687" autoAdjust="0"/>
  </p:normalViewPr>
  <p:slideViewPr>
    <p:cSldViewPr snapToGrid="0">
      <p:cViewPr varScale="1">
        <p:scale>
          <a:sx n="71" d="100"/>
          <a:sy n="71" d="100"/>
        </p:scale>
        <p:origin x="131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8f0e3636ff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8f0e3636ff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In this lesson we discuss the concept of understanding and planning for customer consumption.</a:t>
            </a:r>
            <a:endParaRPr sz="1200" b="0" i="0" u="none" strike="noStrike" cap="none" dirty="0">
              <a:solidFill>
                <a:schemeClr val="dk1"/>
              </a:solidFill>
              <a:latin typeface="Calibri"/>
              <a:ea typeface="Calibri"/>
              <a:cs typeface="Calibri"/>
              <a:sym typeface="Calibri"/>
            </a:endParaRPr>
          </a:p>
        </p:txBody>
      </p:sp>
      <p:sp>
        <p:nvSpPr>
          <p:cNvPr id="503" name="Google Shape;503;g8f0e3636ff_0_2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Ok, now let’s walk you through how you’d do this in practice, using a real template that our SA’s use in the Field….</a:t>
            </a:r>
            <a:endParaRPr dirty="0"/>
          </a:p>
        </p:txBody>
      </p:sp>
      <p:sp>
        <p:nvSpPr>
          <p:cNvPr id="611" name="Google Shape;6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biggest thing you can do is to establish trust in an account and show technical value.  We all have technical expertise, and our customers want to use that.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can use that to create powerful relationships and align to key decision makers within the business (budget holders) as well as architectural decision makers.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E.g. If you have a close relationship with your customer, they may tell you that they are evaluating a competitor which is very good information to have and you are now in a great position to act on that information.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Trust takes time! </a:t>
            </a:r>
            <a:endParaRPr dirty="0"/>
          </a:p>
        </p:txBody>
      </p:sp>
      <p:sp>
        <p:nvSpPr>
          <p:cNvPr id="617" name="Google Shape;617;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Understanding the business model is related to trust and relationships. If you don’t understand how a business operates, then it is going to seem shallow to the customer.</a:t>
            </a:r>
            <a:endParaRPr dirty="0"/>
          </a:p>
        </p:txBody>
      </p:sp>
      <p:sp>
        <p:nvSpPr>
          <p:cNvPr id="624" name="Google Shape;62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Probably the trickiest part of the process is asking questions. Asking the difficult/right questions is just going to help the customers and Databricks.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are all about maximizing that customer value they get out of Databricks and the value Databricks get out of the customer.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 if we are not aligned from a partnership perspective then you need to fix that.  The way to understand if there is a misalignment is to ask questions to better understand their business.</a:t>
            </a:r>
            <a:endParaRPr dirty="0"/>
          </a:p>
        </p:txBody>
      </p:sp>
      <p:sp>
        <p:nvSpPr>
          <p:cNvPr id="631" name="Google Shape;631;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(Gold Curve)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[CLICK] [CLICK]</a:t>
            </a:r>
          </a:p>
          <a:p>
            <a:pPr marL="0" lvl="0" indent="0" algn="l" rtl="0">
              <a:lnSpc>
                <a:spcPct val="100000"/>
              </a:lnSpc>
              <a:spcBef>
                <a:spcPts val="0"/>
              </a:spcBef>
              <a:spcAft>
                <a:spcPts val="0"/>
              </a:spcAft>
              <a:buSzPts val="1400"/>
              <a:buNone/>
            </a:pPr>
            <a:r>
              <a:rPr lang="en-US" dirty="0"/>
              <a:t>Coming back to the customer Lifecyle and looking at the vertical access, the value of the information we gather increases as we get further into the customer’s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(Red Line)</a:t>
            </a:r>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dirty="0"/>
              <a:t>And we must gather that information throughout the entire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And this is the responsibility of the entire account team, through the entire lifecycle.</a:t>
            </a:r>
            <a:endParaRPr dirty="0"/>
          </a:p>
        </p:txBody>
      </p:sp>
      <p:sp>
        <p:nvSpPr>
          <p:cNvPr id="638" name="Google Shape;63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 we have a few different responsibilities by role here at Databricks and there must be a unified strategy for what types of information they go after and the approach they take.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E.g. The SA does not go it alone, he/she must align with the AE to figure out what information they need.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Ultimately, customers own responsibility for consumption costs. But it is our responsibility to include them in the planning and help them to understand how we settled on the plan.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Having a great relationship makes this much easier.</a:t>
            </a:r>
            <a:endParaRPr dirty="0"/>
          </a:p>
        </p:txBody>
      </p:sp>
      <p:sp>
        <p:nvSpPr>
          <p:cNvPr id="660" name="Google Shape;66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T-Shirt sizing - be careful here, you don’t necessarily want to qualify out an opportunity because it’s low DBU.  It might be a massively important use-case for the customer with huge value that unlocks many other use-cases down the road.  Of course, the opposite might be true - high DBUs doesn’t necessarily mean high value.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Types of questions to ask:</a:t>
            </a:r>
            <a:endParaRPr dirty="0"/>
          </a:p>
          <a:p>
            <a:pPr marL="0" lvl="0" indent="0" algn="l" rtl="0">
              <a:lnSpc>
                <a:spcPct val="100000"/>
              </a:lnSpc>
              <a:spcBef>
                <a:spcPts val="0"/>
              </a:spcBef>
              <a:spcAft>
                <a:spcPts val="0"/>
              </a:spcAft>
              <a:buSzPts val="1400"/>
              <a:buNone/>
            </a:pPr>
            <a:r>
              <a:rPr lang="en-US" sz="1050" dirty="0">
                <a:solidFill>
                  <a:srgbClr val="3C4043"/>
                </a:solidFill>
                <a:highlight>
                  <a:srgbClr val="FFFFFF"/>
                </a:highlight>
                <a:latin typeface="Roboto"/>
                <a:ea typeface="Roboto"/>
                <a:cs typeface="Roboto"/>
                <a:sym typeface="Roboto"/>
              </a:rPr>
              <a:t>I'd break this down into some basic early questions like number of users, size of data lake, how much data is ingested, how many nodes of X, what types of nodes, how often jobs run to get this data, etc.  We should do this in a way without seeming like we just sizing up the opportunity.</a:t>
            </a:r>
            <a:endParaRPr sz="1050" dirty="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sz="1050" dirty="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050" dirty="0">
                <a:solidFill>
                  <a:srgbClr val="3C4043"/>
                </a:solidFill>
                <a:highlight>
                  <a:srgbClr val="FFFFFF"/>
                </a:highlight>
                <a:latin typeface="Roboto"/>
                <a:ea typeface="Roboto"/>
                <a:cs typeface="Roboto"/>
                <a:sym typeface="Roboto"/>
              </a:rPr>
              <a:t>Note again we’re assuming no prior Databricks usage here - not even Pay as you go (PAYGO)</a:t>
            </a:r>
            <a:endParaRPr sz="1050" dirty="0">
              <a:solidFill>
                <a:srgbClr val="3C4043"/>
              </a:solidFill>
              <a:highlight>
                <a:srgbClr val="FFFFFF"/>
              </a:highlight>
              <a:latin typeface="Roboto"/>
              <a:ea typeface="Roboto"/>
              <a:cs typeface="Roboto"/>
              <a:sym typeface="Roboto"/>
            </a:endParaRPr>
          </a:p>
        </p:txBody>
      </p:sp>
      <p:sp>
        <p:nvSpPr>
          <p:cNvPr id="674" name="Google Shape;6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The first step in the demand planning process is the initial t-shirt sizing. This should be done by the SA early in the sales process, usually during the “Discovery” and “Validation” sales stages.</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The t-shirt sizing is the initial estimation at projected consumption for a customer based only on a few data points such as use cases, number of users/jobs and data volumes.  The inputs needed for the t-shirt sizing are typically done organically by the SA and AE as they gather information from the discovery and qualification process. </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This t-shirt estimation has high error bars and is typically not to be shared with the customer. However it is critical for the internal sales process to:</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SzPts val="1100"/>
              <a:buAutoNum type="arabicPeriod"/>
            </a:pPr>
            <a:r>
              <a:rPr lang="en-US" sz="1100" dirty="0">
                <a:solidFill>
                  <a:srgbClr val="000000"/>
                </a:solidFill>
                <a:latin typeface="Arial"/>
                <a:ea typeface="Arial"/>
                <a:cs typeface="Arial"/>
                <a:sym typeface="Arial"/>
              </a:rPr>
              <a:t>Understand the potential size of the deal for forecasting </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SzPts val="1100"/>
              <a:buAutoNum type="arabicPeriod"/>
            </a:pPr>
            <a:r>
              <a:rPr lang="en-US" sz="1100" dirty="0">
                <a:solidFill>
                  <a:srgbClr val="000000"/>
                </a:solidFill>
                <a:latin typeface="Arial"/>
                <a:ea typeface="Arial"/>
                <a:cs typeface="Arial"/>
                <a:sym typeface="Arial"/>
              </a:rPr>
              <a:t>Help decide the level of effort and resources that should be invested for the technical validation.</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SzPts val="1100"/>
              <a:buAutoNum type="arabicPeriod"/>
            </a:pPr>
            <a:r>
              <a:rPr lang="en-US" sz="1100" dirty="0">
                <a:solidFill>
                  <a:srgbClr val="000000"/>
                </a:solidFill>
                <a:latin typeface="Arial"/>
                <a:ea typeface="Arial"/>
                <a:cs typeface="Arial"/>
                <a:sym typeface="Arial"/>
              </a:rPr>
              <a:t>Qualify that the size of the workload aligns with the customer's budget and business value. </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During this phase the SA and AE should be working together to find the highest value workloads to the customer that also align to significant DBU consumption. Typically in this stage an SA and AE will qualify the opportunity in or out based on the t-shirt sizing and other qualification questions. </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If the opportunity is qualified and the t-shirt sizing aligns with the customers business value, budget, and the technical validation level of effort, then the opportunity typically move to the next stage. </a:t>
            </a:r>
            <a:endParaRPr sz="1100"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687" name="Google Shape;687;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The second step in the process is to work on the technically tested demand estimate. This is done by the customer and the SA during the technical validation phase. This step is not only about sizing the workloads but about selling the customer’s teams on the fact that Databricks is the best platform for their workloads. However along the way the SA and the customer usually gather enough data points to produce an accurate estimate.</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This step takes one to a handful of workloads and tests them on Databricks. Typically we try to test the workloads that have both the biggest impact on consumption (high DBUs) as well as highest value to the customer, this ensures that we are working on a project that is both good for Databricks and for the customer.  Ideally this test would be done with a sample of production data but can also be done using synthetic data in some cases.</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This step helps provide more accurate and useful baseline DBU estimations that could be extrapolated to cover a broad set of use cases. This step also helps get buy-in from the customers that demand plans that are accurate.</a:t>
            </a:r>
            <a:endParaRPr dirty="0"/>
          </a:p>
        </p:txBody>
      </p:sp>
      <p:sp>
        <p:nvSpPr>
          <p:cNvPr id="696" name="Google Shape;6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The final step is building the total demand estimate based on all the use-cases for the initial opportunity PLUS valuable use-cases the customer would like to implement with Databricks in the future.</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Once the POC or pilot is complete there is a baseline that can be used to help calculate the overall DBU numbers. Depending on the customer and whether you’re creating a proposal for a specific business unit, small customer, or multiple business units across a large enterprise, you could use any of these approaches to come up with the sizing  for all the “use cases” (used loosely - it could mean anything from a single-node workload to a set of 50+ different streaming workloads being implemented </a:t>
            </a:r>
            <a:r>
              <a:rPr lang="en-US" sz="1100">
                <a:solidFill>
                  <a:srgbClr val="000000"/>
                </a:solidFill>
                <a:latin typeface="Arial"/>
                <a:ea typeface="Arial"/>
                <a:cs typeface="Arial"/>
                <a:sym typeface="Arial"/>
              </a:rPr>
              <a:t>by Data </a:t>
            </a:r>
            <a:r>
              <a:rPr lang="en-US" sz="1100" dirty="0">
                <a:solidFill>
                  <a:srgbClr val="000000"/>
                </a:solidFill>
                <a:latin typeface="Arial"/>
                <a:ea typeface="Arial"/>
                <a:cs typeface="Arial"/>
                <a:sym typeface="Arial"/>
              </a:rPr>
              <a:t>Engineering team). </a:t>
            </a:r>
            <a:endParaRPr sz="1100"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sz="1100"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r>
              <a:rPr lang="en-US" sz="1100" dirty="0">
                <a:solidFill>
                  <a:srgbClr val="000000"/>
                </a:solidFill>
                <a:latin typeface="Arial"/>
                <a:ea typeface="Arial"/>
                <a:cs typeface="Arial"/>
                <a:sym typeface="Arial"/>
              </a:rPr>
              <a:t>It is important to include the technical teams from the customer in this phase of the demand forecasting because their sign off is critical. Once this phase is done the AEs will move toward building a proposal and business value deck for the champion and economic buyers at the account. Often the economic buyers go directly to the technical teams to ensure that the proposal sizing numbers are accurate. It is the SAs jobs to ensure that the technical champion validates these demand forecast.</a:t>
            </a:r>
            <a:endParaRPr dirty="0"/>
          </a:p>
        </p:txBody>
      </p:sp>
      <p:sp>
        <p:nvSpPr>
          <p:cNvPr id="705" name="Google Shape;705;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Here is the point we are concentrating on in this assignment.</a:t>
            </a:r>
            <a:endParaRPr/>
          </a:p>
        </p:txBody>
      </p:sp>
      <p:sp>
        <p:nvSpPr>
          <p:cNvPr id="211" name="Google Shape;2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our estimate template.</a:t>
            </a:r>
          </a:p>
          <a:p>
            <a:pPr marL="0" lvl="0" indent="0" algn="l" rtl="0">
              <a:lnSpc>
                <a:spcPct val="100000"/>
              </a:lnSpc>
              <a:spcBef>
                <a:spcPts val="0"/>
              </a:spcBef>
              <a:spcAft>
                <a:spcPts val="0"/>
              </a:spcAft>
              <a:buSzPts val="1400"/>
              <a:buNone/>
            </a:pPr>
            <a:r>
              <a:rPr lang="en-US" dirty="0"/>
              <a:t>All the instructions are provided in the template so that you can fill it out to produce an estimate of DBU usage.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Go to </a:t>
            </a:r>
            <a:r>
              <a:rPr lang="en-US" dirty="0" err="1"/>
              <a:t>Workramp</a:t>
            </a:r>
            <a:r>
              <a:rPr lang="en-US" dirty="0"/>
              <a:t> and pull up the template.</a:t>
            </a:r>
          </a:p>
        </p:txBody>
      </p:sp>
      <p:sp>
        <p:nvSpPr>
          <p:cNvPr id="705" name="Google Shape;705;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849186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dirty="0"/>
              <a:t>How you present consumption plans to a customer is important.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You just don’t want to present a spreadsheet, the customer could get lost in a sea of numbers.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There needs to be a strategy.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You need to think about the customer’s concerns and how do I present this information to them in a way that communicates the right message to the customer.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E.g. Here we see annual 4x growth of DBU consumption as well as significant increase in active users' growth.  This says that Databricks is becoming very popular within the customer.</a:t>
            </a:r>
            <a:endParaRPr dirty="0"/>
          </a:p>
        </p:txBody>
      </p:sp>
      <p:sp>
        <p:nvSpPr>
          <p:cNvPr id="713" name="Google Shape;71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dirty="0"/>
              <a:t>This is an example of how we would present usage to a customer in a proposal.	</a:t>
            </a:r>
          </a:p>
          <a:p>
            <a:pPr marL="0" lvl="0" indent="0" algn="l" rtl="0">
              <a:lnSpc>
                <a:spcPct val="100000"/>
              </a:lnSpc>
              <a:spcBef>
                <a:spcPts val="0"/>
              </a:spcBef>
              <a:spcAft>
                <a:spcPts val="0"/>
              </a:spcAft>
              <a:buSzPts val="1400"/>
              <a:buNone/>
            </a:pPr>
            <a:r>
              <a:rPr lang="en-US" dirty="0"/>
              <a:t>Say we have a sales motion where we have different scenarios where we are getting different customers to buy different quantities of Databricks this might be how we present it to the customer.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t>
            </a:r>
          </a:p>
          <a:p>
            <a:pPr marL="0" lvl="0" indent="0" algn="l" rtl="0">
              <a:lnSpc>
                <a:spcPct val="100000"/>
              </a:lnSpc>
              <a:spcBef>
                <a:spcPts val="0"/>
              </a:spcBef>
              <a:spcAft>
                <a:spcPts val="0"/>
              </a:spcAft>
              <a:buSzPts val="1400"/>
              <a:buNone/>
            </a:pPr>
            <a:r>
              <a:rPr lang="en-US" dirty="0"/>
              <a:t>Assumptions</a:t>
            </a:r>
            <a:endParaRPr dirty="0"/>
          </a:p>
          <a:p>
            <a:pPr marL="0" lvl="0" indent="0" algn="l" rtl="0">
              <a:lnSpc>
                <a:spcPct val="100000"/>
              </a:lnSpc>
              <a:spcBef>
                <a:spcPts val="0"/>
              </a:spcBef>
              <a:spcAft>
                <a:spcPts val="0"/>
              </a:spcAft>
              <a:buSzPts val="1400"/>
              <a:buNone/>
            </a:pPr>
            <a:r>
              <a:rPr lang="en-US" dirty="0"/>
              <a:t>Month-over-month growth averaged 19.58% between May, June, and July 2019 and 12.91% between February to July 2019</a:t>
            </a:r>
            <a:endParaRPr dirty="0"/>
          </a:p>
          <a:p>
            <a:pPr marL="0" lvl="0" indent="0" algn="l" rtl="0">
              <a:lnSpc>
                <a:spcPct val="100000"/>
              </a:lnSpc>
              <a:spcBef>
                <a:spcPts val="0"/>
              </a:spcBef>
              <a:spcAft>
                <a:spcPts val="0"/>
              </a:spcAft>
              <a:buSzPts val="1400"/>
              <a:buNone/>
            </a:pPr>
            <a:r>
              <a:rPr lang="en-US" dirty="0"/>
              <a:t>September 2019 monthly spend equal to average spend of May, June, and July 2019 adjusted with 6% growth factor</a:t>
            </a:r>
            <a:endParaRPr dirty="0"/>
          </a:p>
          <a:p>
            <a:pPr marL="0" lvl="0" indent="0" algn="l" rtl="0">
              <a:lnSpc>
                <a:spcPct val="100000"/>
              </a:lnSpc>
              <a:spcBef>
                <a:spcPts val="0"/>
              </a:spcBef>
              <a:spcAft>
                <a:spcPts val="0"/>
              </a:spcAft>
              <a:buSzPts val="1400"/>
              <a:buNone/>
            </a:pPr>
            <a:r>
              <a:rPr lang="en-US" dirty="0"/>
              <a:t>Separate operational production environment provisioned in January 2020 for Gold Resilient workloads</a:t>
            </a:r>
            <a:endParaRPr dirty="0"/>
          </a:p>
          <a:p>
            <a:pPr marL="0" lvl="0" indent="0" algn="l" rtl="0">
              <a:lnSpc>
                <a:spcPct val="100000"/>
              </a:lnSpc>
              <a:spcBef>
                <a:spcPts val="0"/>
              </a:spcBef>
              <a:spcAft>
                <a:spcPts val="0"/>
              </a:spcAft>
              <a:buSzPts val="1400"/>
              <a:buNone/>
            </a:pPr>
            <a:r>
              <a:rPr lang="en-US" dirty="0"/>
              <a:t>Estimate portion of new Delta Lake workloads added each month</a:t>
            </a:r>
            <a:endParaRPr dirty="0"/>
          </a:p>
          <a:p>
            <a:pPr marL="0" lvl="0" indent="0" algn="l" rtl="0">
              <a:lnSpc>
                <a:spcPct val="100000"/>
              </a:lnSpc>
              <a:spcBef>
                <a:spcPts val="0"/>
              </a:spcBef>
              <a:spcAft>
                <a:spcPts val="0"/>
              </a:spcAft>
              <a:buSzPts val="1400"/>
              <a:buNone/>
            </a:pPr>
            <a:r>
              <a:rPr lang="en-US" dirty="0"/>
              <a:t>Estimate portion of new operational production workloads added each month</a:t>
            </a:r>
            <a:endParaRPr dirty="0"/>
          </a:p>
          <a:p>
            <a:pPr marL="0" lvl="0" indent="0" algn="l" rtl="0">
              <a:lnSpc>
                <a:spcPct val="100000"/>
              </a:lnSpc>
              <a:spcBef>
                <a:spcPts val="0"/>
              </a:spcBef>
              <a:spcAft>
                <a:spcPts val="0"/>
              </a:spcAft>
              <a:buSzPts val="1400"/>
              <a:buNone/>
            </a:pPr>
            <a:r>
              <a:rPr lang="en-US" dirty="0"/>
              <a:t>8% of existing automated workloads are moved monthly from the Enterprise shard into the Operational Production environment or converted into a Delta Lake workload</a:t>
            </a:r>
            <a:endParaRPr dirty="0"/>
          </a:p>
          <a:p>
            <a:pPr marL="0" lvl="0" indent="0" algn="l" rtl="0">
              <a:lnSpc>
                <a:spcPct val="100000"/>
              </a:lnSpc>
              <a:spcBef>
                <a:spcPts val="0"/>
              </a:spcBef>
              <a:spcAft>
                <a:spcPts val="0"/>
              </a:spcAft>
              <a:buSzPts val="1400"/>
              <a:buNone/>
            </a:pPr>
            <a:endParaRPr dirty="0"/>
          </a:p>
        </p:txBody>
      </p:sp>
      <p:sp>
        <p:nvSpPr>
          <p:cNvPr id="723" name="Google Shape;72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31c290709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g531c29070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dirty="0"/>
          </a:p>
          <a:p>
            <a:pPr marL="171450" lvl="0" indent="-171450" algn="l" rtl="0">
              <a:lnSpc>
                <a:spcPct val="100000"/>
              </a:lnSpc>
              <a:spcBef>
                <a:spcPts val="0"/>
              </a:spcBef>
              <a:spcAft>
                <a:spcPts val="0"/>
              </a:spcAft>
              <a:buSzPts val="1400"/>
              <a:buFont typeface="Arial" panose="020B0604020202020204" pitchFamily="34" charset="0"/>
              <a:buChar char="•"/>
            </a:pPr>
            <a:r>
              <a:rPr lang="en-US" dirty="0"/>
              <a:t>What is the lifecycle of customer consumption</a:t>
            </a:r>
            <a:endParaRPr dirty="0"/>
          </a:p>
          <a:p>
            <a:pPr marL="171450" lvl="0" indent="-171450" algn="l" rtl="0">
              <a:lnSpc>
                <a:spcPct val="100000"/>
              </a:lnSpc>
              <a:spcBef>
                <a:spcPts val="0"/>
              </a:spcBef>
              <a:spcAft>
                <a:spcPts val="0"/>
              </a:spcAft>
              <a:buSzPts val="1400"/>
              <a:buFont typeface="Arial" panose="020B0604020202020204" pitchFamily="34" charset="0"/>
              <a:buChar char="•"/>
            </a:pPr>
            <a:r>
              <a:rPr lang="en-US" dirty="0"/>
              <a:t>How / when do I gather information from the customer to understand consumption </a:t>
            </a:r>
            <a:endParaRPr dirty="0"/>
          </a:p>
          <a:p>
            <a:pPr marL="171450" lvl="0" indent="-171450" algn="l" rtl="0">
              <a:lnSpc>
                <a:spcPct val="100000"/>
              </a:lnSpc>
              <a:spcBef>
                <a:spcPts val="0"/>
              </a:spcBef>
              <a:spcAft>
                <a:spcPts val="0"/>
              </a:spcAft>
              <a:buSzPts val="1400"/>
              <a:buFont typeface="Arial" panose="020B0604020202020204" pitchFamily="34" charset="0"/>
              <a:buChar char="•"/>
            </a:pPr>
            <a:r>
              <a:rPr lang="en-US" dirty="0"/>
              <a:t>What tools are available to create a consumption plan</a:t>
            </a:r>
          </a:p>
          <a:p>
            <a:pPr marL="171450" lvl="0" indent="-171450" algn="l" rtl="0">
              <a:lnSpc>
                <a:spcPct val="100000"/>
              </a:lnSpc>
              <a:spcBef>
                <a:spcPts val="0"/>
              </a:spcBef>
              <a:spcAft>
                <a:spcPts val="0"/>
              </a:spcAft>
              <a:buSzPts val="1400"/>
              <a:buFont typeface="Arial" panose="020B0604020202020204" pitchFamily="34" charset="0"/>
              <a:buChar char="•"/>
            </a:pPr>
            <a:r>
              <a:rPr lang="en-US" dirty="0"/>
              <a:t>What is the relationship between historical, observed consumption and planned / hypothetical future consumption</a:t>
            </a:r>
            <a:endParaRPr dirty="0"/>
          </a:p>
          <a:p>
            <a:pPr marL="171450" lvl="0" indent="-171450" algn="l" rtl="0">
              <a:lnSpc>
                <a:spcPct val="100000"/>
              </a:lnSpc>
              <a:spcBef>
                <a:spcPts val="0"/>
              </a:spcBef>
              <a:spcAft>
                <a:spcPts val="0"/>
              </a:spcAft>
              <a:buSzPts val="1400"/>
              <a:buFont typeface="Arial" panose="020B0604020202020204" pitchFamily="34" charset="0"/>
              <a:buChar char="•"/>
            </a:pPr>
            <a:r>
              <a:rPr lang="en-US" dirty="0"/>
              <a:t>How do I present the consumption plan to the customer </a:t>
            </a:r>
            <a:endParaRPr dirty="0"/>
          </a:p>
          <a:p>
            <a:pPr marL="171450" lvl="0" indent="-171450" algn="l" rtl="0">
              <a:lnSpc>
                <a:spcPct val="100000"/>
              </a:lnSpc>
              <a:spcBef>
                <a:spcPts val="0"/>
              </a:spcBef>
              <a:spcAft>
                <a:spcPts val="0"/>
              </a:spcAft>
              <a:buSzPts val="1400"/>
              <a:buFont typeface="Arial" panose="020B0604020202020204" pitchFamily="34" charset="0"/>
              <a:buChar char="•"/>
            </a:pPr>
            <a:r>
              <a:rPr lang="en-US" dirty="0"/>
              <a:t>How do I transition the consumption plan to customer success </a:t>
            </a: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509" name="Google Shape;5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 a way, this is our attempt of predicting the future.  The challenge is to collect enough information during the sales cycle to be able to do this as accurately as possible.</a:t>
            </a:r>
            <a:endParaRPr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[CLICK]</a:t>
            </a:r>
            <a:endParaRPr dirty="0"/>
          </a:p>
          <a:p>
            <a:pPr marL="0" lvl="0" indent="0" algn="l" rtl="0">
              <a:lnSpc>
                <a:spcPct val="100000"/>
              </a:lnSpc>
              <a:spcBef>
                <a:spcPts val="0"/>
              </a:spcBef>
              <a:spcAft>
                <a:spcPts val="0"/>
              </a:spcAft>
              <a:buSzPts val="1400"/>
              <a:buNone/>
            </a:pPr>
            <a:r>
              <a:rPr lang="en-US" dirty="0"/>
              <a:t>But be careful about just finding the workloads that consume the most DBU’s - remember, Databricks a value sell, so we want to go after the most valuable use-cases which aren’t always the ones that require the most compute.</a:t>
            </a:r>
            <a:endParaRPr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[CLICK]</a:t>
            </a:r>
            <a:endParaRPr dirty="0"/>
          </a:p>
          <a:p>
            <a:pPr marL="0" lvl="0" indent="0" algn="l" rtl="0">
              <a:lnSpc>
                <a:spcPct val="100000"/>
              </a:lnSpc>
              <a:spcBef>
                <a:spcPts val="0"/>
              </a:spcBef>
              <a:spcAft>
                <a:spcPts val="0"/>
              </a:spcAft>
              <a:buSzPts val="1400"/>
              <a:buNone/>
            </a:pPr>
            <a:r>
              <a:rPr lang="en-US" dirty="0"/>
              <a:t>Remember - we can’t realize revenue until DBUs are consumed… which is why getting these estimates as correct as possible is so important!</a:t>
            </a:r>
            <a:endParaRPr dirty="0"/>
          </a:p>
        </p:txBody>
      </p:sp>
      <p:sp>
        <p:nvSpPr>
          <p:cNvPr id="516" name="Google Shape;516;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When we think of a given customer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(Golden Line)</a:t>
            </a:r>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dirty="0"/>
              <a:t>Over time they should be getting more value out of the platform. We want to maximize Databrick’s value to the customer, and the Customer’s value to Databricks.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There are number of different stages here in customer lifecycle:</a:t>
            </a:r>
          </a:p>
          <a:p>
            <a:pPr marL="0" lvl="0" indent="0" algn="l" rtl="0">
              <a:lnSpc>
                <a:spcPct val="100000"/>
              </a:lnSpc>
              <a:spcBef>
                <a:spcPts val="0"/>
              </a:spcBef>
              <a:spcAft>
                <a:spcPts val="0"/>
              </a:spcAft>
              <a:buSzPts val="1400"/>
              <a:buNone/>
            </a:pPr>
            <a:r>
              <a:rPr lang="en-US" dirty="0"/>
              <a:t>[CLICK]</a:t>
            </a:r>
          </a:p>
          <a:p>
            <a:pPr marL="0" lvl="0" indent="0" algn="l" rtl="0">
              <a:lnSpc>
                <a:spcPct val="100000"/>
              </a:lnSpc>
              <a:spcBef>
                <a:spcPts val="0"/>
              </a:spcBef>
              <a:spcAft>
                <a:spcPts val="0"/>
              </a:spcAft>
              <a:buSzPts val="1400"/>
              <a:buNone/>
            </a:pPr>
            <a:r>
              <a:rPr lang="en-US" dirty="0"/>
              <a:t>A. Discovery Phase – Initiated by customer, they have no exposure to DB Sales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a:t>
            </a:r>
          </a:p>
          <a:p>
            <a:pPr marL="0" lvl="0" indent="0" algn="l" rtl="0">
              <a:lnSpc>
                <a:spcPct val="100000"/>
              </a:lnSpc>
              <a:spcBef>
                <a:spcPts val="0"/>
              </a:spcBef>
              <a:spcAft>
                <a:spcPts val="0"/>
              </a:spcAft>
              <a:buSzPts val="1400"/>
              <a:buNone/>
            </a:pPr>
            <a:r>
              <a:rPr lang="en-US" dirty="0"/>
              <a:t>B. First Sales Experience – This is inflection point</a:t>
            </a:r>
          </a:p>
          <a:p>
            <a:pPr marL="0" lvl="0" indent="0" algn="l" rtl="0">
              <a:lnSpc>
                <a:spcPct val="100000"/>
              </a:lnSpc>
              <a:spcBef>
                <a:spcPts val="0"/>
              </a:spcBef>
              <a:spcAft>
                <a:spcPts val="0"/>
              </a:spcAft>
              <a:buSzPts val="1400"/>
              <a:buNone/>
            </a:pPr>
            <a:r>
              <a:rPr lang="en-US" dirty="0"/>
              <a:t>                                          Someone connects customer with sales rep.  </a:t>
            </a:r>
          </a:p>
          <a:p>
            <a:pPr marL="0" lvl="0" indent="0" algn="l" rtl="0">
              <a:lnSpc>
                <a:spcPct val="100000"/>
              </a:lnSpc>
              <a:spcBef>
                <a:spcPts val="0"/>
              </a:spcBef>
              <a:spcAft>
                <a:spcPts val="0"/>
              </a:spcAft>
              <a:buSzPts val="1400"/>
              <a:buNone/>
            </a:pPr>
            <a:r>
              <a:rPr lang="en-US" dirty="0"/>
              <a:t>                                          There is an injection of expertise through the sales and pre-sales team. </a:t>
            </a:r>
          </a:p>
          <a:p>
            <a:pPr marL="0" lvl="0" indent="0" algn="l" rtl="0">
              <a:lnSpc>
                <a:spcPct val="100000"/>
              </a:lnSpc>
              <a:spcBef>
                <a:spcPts val="0"/>
              </a:spcBef>
              <a:spcAft>
                <a:spcPts val="0"/>
              </a:spcAft>
              <a:buSzPts val="1400"/>
              <a:buNone/>
            </a:pPr>
            <a:r>
              <a:rPr lang="en-US" dirty="0"/>
              <a:t>                                          Help is provided to onboard customer onto the platform.</a:t>
            </a:r>
          </a:p>
          <a:p>
            <a:pPr marL="0" lvl="0" indent="0" algn="l" rtl="0">
              <a:lnSpc>
                <a:spcPct val="100000"/>
              </a:lnSpc>
              <a:spcBef>
                <a:spcPts val="0"/>
              </a:spcBef>
              <a:spcAft>
                <a:spcPts val="0"/>
              </a:spcAft>
              <a:buSzPts val="1400"/>
              <a:buNone/>
            </a:pPr>
            <a:r>
              <a:rPr lang="en-US" dirty="0"/>
              <a:t>                                          Generally we see accelerated usage and value.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a:t>
            </a:r>
          </a:p>
          <a:p>
            <a:pPr marL="0" lvl="0" indent="0" algn="l" rtl="0">
              <a:lnSpc>
                <a:spcPct val="100000"/>
              </a:lnSpc>
              <a:spcBef>
                <a:spcPts val="0"/>
              </a:spcBef>
              <a:spcAft>
                <a:spcPts val="0"/>
              </a:spcAft>
              <a:buSzPts val="1400"/>
              <a:buNone/>
            </a:pPr>
            <a:r>
              <a:rPr lang="en-US" dirty="0"/>
              <a:t>C. Adoption Phase –  After first commit. </a:t>
            </a:r>
          </a:p>
          <a:p>
            <a:pPr marL="0" lvl="0" indent="0" algn="l" rtl="0">
              <a:lnSpc>
                <a:spcPct val="100000"/>
              </a:lnSpc>
              <a:spcBef>
                <a:spcPts val="0"/>
              </a:spcBef>
              <a:spcAft>
                <a:spcPts val="0"/>
              </a:spcAft>
              <a:buSzPts val="1400"/>
              <a:buNone/>
            </a:pPr>
            <a:r>
              <a:rPr lang="en-US" dirty="0"/>
              <a:t>                                   Usually the trickiest phase of sales cycle. There is a hand-off from pre-sales to post-sales / Customer Success team. </a:t>
            </a:r>
          </a:p>
          <a:p>
            <a:pPr marL="0" lvl="0" indent="0" algn="l" rtl="0">
              <a:lnSpc>
                <a:spcPct val="100000"/>
              </a:lnSpc>
              <a:spcBef>
                <a:spcPts val="0"/>
              </a:spcBef>
              <a:spcAft>
                <a:spcPts val="0"/>
              </a:spcAft>
              <a:buSzPts val="1400"/>
              <a:buNone/>
            </a:pPr>
            <a:r>
              <a:rPr lang="en-US" dirty="0"/>
              <a:t>                                   Here we drive adoption by evangelizing Databricks in the account.</a:t>
            </a:r>
          </a:p>
          <a:p>
            <a:pPr marL="0" lvl="0" indent="0" algn="l" rtl="0">
              <a:lnSpc>
                <a:spcPct val="100000"/>
              </a:lnSpc>
              <a:spcBef>
                <a:spcPts val="0"/>
              </a:spcBef>
              <a:spcAft>
                <a:spcPts val="0"/>
              </a:spcAft>
              <a:buSzPts val="1400"/>
              <a:buNone/>
            </a:pPr>
            <a:r>
              <a:rPr lang="en-US" dirty="0"/>
              <a:t>                                   We try to grow influence in the account.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a:t>
            </a:r>
          </a:p>
          <a:p>
            <a:pPr marL="0" lvl="0" indent="0" algn="l" rtl="0">
              <a:lnSpc>
                <a:spcPct val="100000"/>
              </a:lnSpc>
              <a:spcBef>
                <a:spcPts val="0"/>
              </a:spcBef>
              <a:spcAft>
                <a:spcPts val="0"/>
              </a:spcAft>
              <a:buSzPts val="1400"/>
              <a:buNone/>
            </a:pPr>
            <a:r>
              <a:rPr lang="en-US" dirty="0"/>
              <a:t>D. Strategic Customer Program – This is another inflection point.</a:t>
            </a:r>
          </a:p>
          <a:p>
            <a:pPr marL="0" lvl="0" indent="0" algn="l" rtl="0">
              <a:lnSpc>
                <a:spcPct val="100000"/>
              </a:lnSpc>
              <a:spcBef>
                <a:spcPts val="0"/>
              </a:spcBef>
              <a:spcAft>
                <a:spcPts val="0"/>
              </a:spcAft>
              <a:buSzPts val="1400"/>
              <a:buNone/>
            </a:pPr>
            <a:r>
              <a:rPr lang="en-US" dirty="0"/>
              <a:t>                                                      No pre-defined time for this occur</a:t>
            </a:r>
          </a:p>
          <a:p>
            <a:pPr marL="0" lvl="0" indent="0" algn="l" rtl="0">
              <a:lnSpc>
                <a:spcPct val="100000"/>
              </a:lnSpc>
              <a:spcBef>
                <a:spcPts val="0"/>
              </a:spcBef>
              <a:spcAft>
                <a:spcPts val="0"/>
              </a:spcAft>
              <a:buSzPts val="1400"/>
              <a:buNone/>
            </a:pPr>
            <a:r>
              <a:rPr lang="en-US" dirty="0"/>
              <a:t>                                                      Customer is enrolled into SCP, or we decide to accelerate a few use cases jointly with customer, maybe we onboard them with some training.</a:t>
            </a:r>
          </a:p>
          <a:p>
            <a:pPr marL="0" lvl="0" indent="0" algn="l" rtl="0">
              <a:lnSpc>
                <a:spcPct val="100000"/>
              </a:lnSpc>
              <a:spcBef>
                <a:spcPts val="0"/>
              </a:spcBef>
              <a:spcAft>
                <a:spcPts val="0"/>
              </a:spcAft>
              <a:buSzPts val="1400"/>
              <a:buNone/>
            </a:pPr>
            <a:r>
              <a:rPr lang="en-US" dirty="0"/>
              <a:t>                                                      We see increased value from the customer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a:t>
            </a:r>
          </a:p>
          <a:p>
            <a:pPr marL="0" lvl="0" indent="0" algn="l" rtl="0">
              <a:lnSpc>
                <a:spcPct val="100000"/>
              </a:lnSpc>
              <a:spcBef>
                <a:spcPts val="0"/>
              </a:spcBef>
              <a:spcAft>
                <a:spcPts val="0"/>
              </a:spcAft>
              <a:buSzPts val="1400"/>
              <a:buNone/>
            </a:pPr>
            <a:r>
              <a:rPr lang="en-US" dirty="0"/>
              <a:t>E. Growth – Widespread adoption</a:t>
            </a:r>
          </a:p>
          <a:p>
            <a:pPr marL="0" lvl="0" indent="0" algn="l" rtl="0">
              <a:lnSpc>
                <a:spcPct val="100000"/>
              </a:lnSpc>
              <a:spcBef>
                <a:spcPts val="0"/>
              </a:spcBef>
              <a:spcAft>
                <a:spcPts val="0"/>
              </a:spcAft>
              <a:buSzPts val="1400"/>
              <a:buNone/>
            </a:pPr>
            <a:r>
              <a:rPr lang="en-US" dirty="0"/>
              <a:t>                    Generally there are cycles here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(Red Lines)</a:t>
            </a:r>
          </a:p>
          <a:p>
            <a:pPr marL="0" lvl="0" indent="0" algn="l" rtl="0">
              <a:lnSpc>
                <a:spcPct val="100000"/>
              </a:lnSpc>
              <a:spcBef>
                <a:spcPts val="0"/>
              </a:spcBef>
              <a:spcAft>
                <a:spcPts val="0"/>
              </a:spcAft>
              <a:buSzPts val="1400"/>
              <a:buNone/>
            </a:pPr>
            <a:r>
              <a:rPr lang="en-US" dirty="0"/>
              <a:t>There are a bunch of opportunities throughout these phases in the account where we can encounter churn and down-sell risks.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 [CLICK] [CLICK] [CLICK]</a:t>
            </a:r>
          </a:p>
          <a:p>
            <a:pPr marL="0" lvl="0" indent="0" algn="l" rtl="0">
              <a:lnSpc>
                <a:spcPct val="100000"/>
              </a:lnSpc>
              <a:spcBef>
                <a:spcPts val="0"/>
              </a:spcBef>
              <a:spcAft>
                <a:spcPts val="0"/>
              </a:spcAft>
              <a:buSzPts val="1400"/>
              <a:buNone/>
            </a:pPr>
            <a:r>
              <a:rPr lang="en-US" dirty="0"/>
              <a:t>When we think about the customer lifecycle, we want to maximize customer value but we cannot do that if we have down-sell and churn risks.</a:t>
            </a:r>
          </a:p>
          <a:p>
            <a:pPr marL="0" lvl="0" indent="0" algn="l" rtl="0">
              <a:lnSpc>
                <a:spcPct val="100000"/>
              </a:lnSpc>
              <a:spcBef>
                <a:spcPts val="0"/>
              </a:spcBef>
              <a:spcAft>
                <a:spcPts val="0"/>
              </a:spcAft>
              <a:buSzPts val="1400"/>
              <a:buNone/>
            </a:pPr>
            <a:r>
              <a:rPr lang="en-US" dirty="0"/>
              <a:t>[CLICK]</a:t>
            </a:r>
          </a:p>
          <a:p>
            <a:pPr marL="0" lvl="0" indent="0" algn="l" rtl="0">
              <a:lnSpc>
                <a:spcPct val="100000"/>
              </a:lnSpc>
              <a:spcBef>
                <a:spcPts val="0"/>
              </a:spcBef>
              <a:spcAft>
                <a:spcPts val="0"/>
              </a:spcAft>
              <a:buSzPts val="1400"/>
              <a:buNone/>
            </a:pPr>
            <a:r>
              <a:rPr lang="en-US" dirty="0"/>
              <a:t>We want to minimize these.</a:t>
            </a:r>
          </a:p>
          <a:p>
            <a:pPr marL="0" lvl="0" indent="0" algn="l" rtl="0">
              <a:lnSpc>
                <a:spcPct val="100000"/>
              </a:lnSpc>
              <a:spcBef>
                <a:spcPts val="0"/>
              </a:spcBef>
              <a:spcAft>
                <a:spcPts val="0"/>
              </a:spcAft>
              <a:buSzPts val="1400"/>
              <a:buNone/>
            </a:pPr>
            <a:endParaRPr lang="en-US" i="0" dirty="0">
              <a:solidFill>
                <a:schemeClr val="dk1"/>
              </a:solidFill>
            </a:endParaRPr>
          </a:p>
          <a:p>
            <a:pPr marL="0" lvl="0" indent="0" algn="l" rtl="0">
              <a:lnSpc>
                <a:spcPct val="100000"/>
              </a:lnSpc>
              <a:spcBef>
                <a:spcPts val="0"/>
              </a:spcBef>
              <a:spcAft>
                <a:spcPts val="0"/>
              </a:spcAft>
              <a:buSzPts val="1400"/>
              <a:buNone/>
            </a:pPr>
            <a:r>
              <a:rPr lang="en-US" i="1" dirty="0">
                <a:solidFill>
                  <a:schemeClr val="accent2"/>
                </a:solidFill>
              </a:rPr>
              <a:t>Why customers churn at each stage?</a:t>
            </a:r>
          </a:p>
          <a:p>
            <a:pPr marL="0" lvl="0" indent="0" algn="l" rtl="0">
              <a:lnSpc>
                <a:spcPct val="100000"/>
              </a:lnSpc>
              <a:spcBef>
                <a:spcPts val="0"/>
              </a:spcBef>
              <a:spcAft>
                <a:spcPts val="0"/>
              </a:spcAft>
              <a:buSzPts val="1400"/>
              <a:buNone/>
            </a:pPr>
            <a:endParaRPr lang="en-US" i="1" dirty="0">
              <a:solidFill>
                <a:schemeClr val="accent2"/>
              </a:solidFill>
            </a:endParaRPr>
          </a:p>
          <a:p>
            <a:pPr marL="0" lvl="0" indent="0" algn="l" rtl="0">
              <a:lnSpc>
                <a:spcPct val="100000"/>
              </a:lnSpc>
              <a:spcBef>
                <a:spcPts val="0"/>
              </a:spcBef>
              <a:spcAft>
                <a:spcPts val="0"/>
              </a:spcAft>
              <a:buSzPts val="1400"/>
              <a:buNone/>
            </a:pPr>
            <a:r>
              <a:rPr lang="en-US" dirty="0"/>
              <a:t>C: First Sales Experience - They don’t have a great experience with the platform from the start.</a:t>
            </a:r>
          </a:p>
          <a:p>
            <a:pPr marL="0" lvl="0" indent="0" algn="l" rtl="0">
              <a:lnSpc>
                <a:spcPct val="100000"/>
              </a:lnSpc>
              <a:spcBef>
                <a:spcPts val="0"/>
              </a:spcBef>
              <a:spcAft>
                <a:spcPts val="0"/>
              </a:spcAft>
              <a:buSzPts val="1400"/>
              <a:buNone/>
            </a:pPr>
            <a:r>
              <a:rPr lang="en-US" dirty="0"/>
              <a:t>                                          Maybe they come from a single node data science background and they are struggling to migrate their existing workloads to DB.</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D: Adoption Phase – Say we start off with strong value for a small data science team. That team grows and the organization has a shortfall of data engineers or more people</a:t>
            </a:r>
          </a:p>
          <a:p>
            <a:pPr marL="0" lvl="0" indent="0" algn="l" rtl="0">
              <a:lnSpc>
                <a:spcPct val="100000"/>
              </a:lnSpc>
              <a:spcBef>
                <a:spcPts val="0"/>
              </a:spcBef>
              <a:spcAft>
                <a:spcPts val="0"/>
              </a:spcAft>
              <a:buSzPts val="1400"/>
              <a:buNone/>
            </a:pPr>
            <a:r>
              <a:rPr lang="en-US" dirty="0"/>
              <a:t>                                  who know Spark. There could be some political issues in the account. There could be users who are implementing anti-patterns and that is having a negative</a:t>
            </a:r>
          </a:p>
          <a:p>
            <a:pPr marL="0" lvl="0" indent="0" algn="l" rtl="0">
              <a:lnSpc>
                <a:spcPct val="100000"/>
              </a:lnSpc>
              <a:spcBef>
                <a:spcPts val="0"/>
              </a:spcBef>
              <a:spcAft>
                <a:spcPts val="0"/>
              </a:spcAft>
              <a:buSzPts val="1400"/>
              <a:buNone/>
            </a:pPr>
            <a:r>
              <a:rPr lang="en-US" dirty="0"/>
              <a:t>                                   effect downstream with other users.  We could lose out on having a Delta win if the organization decides to go with Snowflake (competitors).</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(Blue Lines)</a:t>
            </a:r>
          </a:p>
          <a:p>
            <a:pPr marL="0" lvl="0" indent="0" algn="l" rtl="0">
              <a:lnSpc>
                <a:spcPct val="100000"/>
              </a:lnSpc>
              <a:spcBef>
                <a:spcPts val="0"/>
              </a:spcBef>
              <a:spcAft>
                <a:spcPts val="0"/>
              </a:spcAft>
              <a:buSzPts val="1400"/>
              <a:buNone/>
            </a:pPr>
            <a:r>
              <a:rPr lang="en-US" dirty="0"/>
              <a:t>We also want to maximize any upsell opportunities in the account.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 [CLICK] [CLICK]</a:t>
            </a:r>
          </a:p>
          <a:p>
            <a:pPr marL="0" lvl="0" indent="0" algn="l" rtl="0">
              <a:lnSpc>
                <a:spcPct val="100000"/>
              </a:lnSpc>
              <a:spcBef>
                <a:spcPts val="0"/>
              </a:spcBef>
              <a:spcAft>
                <a:spcPts val="0"/>
              </a:spcAft>
              <a:buSzPts val="1400"/>
              <a:buNone/>
            </a:pPr>
            <a:r>
              <a:rPr lang="en-US" dirty="0"/>
              <a:t>Fundamentally, as we think about the customer lifecycle the questions is: </a:t>
            </a:r>
          </a:p>
          <a:p>
            <a:pPr marL="0" lvl="0" indent="0" algn="l" rtl="0">
              <a:lnSpc>
                <a:spcPct val="100000"/>
              </a:lnSpc>
              <a:spcBef>
                <a:spcPts val="0"/>
              </a:spcBef>
              <a:spcAft>
                <a:spcPts val="0"/>
              </a:spcAft>
              <a:buSzPts val="1400"/>
              <a:buNone/>
            </a:pPr>
            <a:r>
              <a:rPr lang="en-US" dirty="0"/>
              <a:t>      “How do we give as much confidence to what that customer lifecycle is going to look like so that we can build the right customer experience and then build our business in the right way so that we can use that information to make the right decisions”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endParaRPr dirty="0"/>
          </a:p>
        </p:txBody>
      </p:sp>
      <p:sp>
        <p:nvSpPr>
          <p:cNvPr id="527" name="Google Shape;527;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There are several benefits that come with consumption planning.</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b="1" dirty="0" err="1"/>
              <a:t>Mazimize</a:t>
            </a:r>
            <a:r>
              <a:rPr lang="en-US" b="1" dirty="0"/>
              <a:t> the customer lifetime value/experience </a:t>
            </a:r>
            <a:r>
              <a:rPr lang="en-US" dirty="0"/>
              <a:t>– Better experience/value = more DBUs</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dirty="0"/>
              <a:t>We talked already about churn and down sell risks.</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b="1" dirty="0"/>
              <a:t>Upsell Opportunities </a:t>
            </a:r>
            <a:r>
              <a:rPr lang="en-US" dirty="0"/>
              <a:t>- With Upsell it is about acquiring new use cases and capturing new influence or influencing new decisions, e.g. Strategic Architectural decisions.</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b="1" dirty="0"/>
              <a:t>Improve Revenue Forecast Accuracy </a:t>
            </a:r>
            <a:r>
              <a:rPr lang="en-US" dirty="0"/>
              <a:t>– Really important because all of our customers have consumption trajectories, and we need to be able to accurately guess what our ARR is.</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b="1" dirty="0"/>
              <a:t>Procure Additional Resources </a:t>
            </a:r>
            <a:r>
              <a:rPr lang="en-US" dirty="0"/>
              <a:t>– Identifying huge upsell opportunities that could, say double the size of the account, you can get additional resources to help you inside of the account. E.g. Through SCP program.</a:t>
            </a:r>
            <a:endParaRPr dirty="0"/>
          </a:p>
        </p:txBody>
      </p:sp>
      <p:sp>
        <p:nvSpPr>
          <p:cNvPr id="553" name="Google Shape;5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Let’s now talk about the different stages of consumption planning in the customer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vertical line on the right is when a customer transitions from pre-sales to post-sales which means there is some type of committed deal.</a:t>
            </a:r>
          </a:p>
          <a:p>
            <a:pPr marL="0" lvl="0" indent="0" algn="l" rtl="0">
              <a:lnSpc>
                <a:spcPct val="100000"/>
              </a:lnSpc>
              <a:spcBef>
                <a:spcPts val="0"/>
              </a:spcBef>
              <a:spcAft>
                <a:spcPts val="0"/>
              </a:spcAft>
              <a:buSzPts val="1400"/>
              <a:buNone/>
            </a:pPr>
            <a:r>
              <a:rPr lang="en-US" dirty="0"/>
              <a:t>Looking at what happens before the commit we have:</a:t>
            </a:r>
          </a:p>
          <a:p>
            <a:pPr marL="0" lvl="0" indent="0" algn="l" rtl="0">
              <a:lnSpc>
                <a:spcPct val="100000"/>
              </a:lnSpc>
              <a:spcBef>
                <a:spcPts val="0"/>
              </a:spcBef>
              <a:spcAft>
                <a:spcPts val="0"/>
              </a:spcAft>
              <a:buSzPts val="1400"/>
              <a:buNone/>
            </a:pPr>
            <a:r>
              <a:rPr lang="en-US" dirty="0"/>
              <a:t>1. Pre-sales evaluation</a:t>
            </a:r>
          </a:p>
          <a:p>
            <a:pPr marL="0" lvl="0" indent="0" algn="l" rtl="0">
              <a:lnSpc>
                <a:spcPct val="100000"/>
              </a:lnSpc>
              <a:spcBef>
                <a:spcPts val="0"/>
              </a:spcBef>
              <a:spcAft>
                <a:spcPts val="0"/>
              </a:spcAft>
              <a:buSzPts val="1400"/>
              <a:buNone/>
            </a:pPr>
            <a:r>
              <a:rPr lang="en-US" dirty="0"/>
              <a:t>2. We move into procurement phase</a:t>
            </a:r>
          </a:p>
          <a:p>
            <a:pPr marL="0" lvl="0" indent="0" algn="l" rtl="0">
              <a:lnSpc>
                <a:spcPct val="100000"/>
              </a:lnSpc>
              <a:spcBef>
                <a:spcPts val="0"/>
              </a:spcBef>
              <a:spcAft>
                <a:spcPts val="0"/>
              </a:spcAft>
              <a:buSzPts val="1400"/>
              <a:buNone/>
            </a:pPr>
            <a:r>
              <a:rPr lang="en-US" dirty="0"/>
              <a:t>3. Transition to customer success (adoption phase) where we prepare for the next renewal or upsell opportunity.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(Blue Boxes)</a:t>
            </a:r>
          </a:p>
          <a:p>
            <a:pPr marL="0" lvl="0" indent="0" algn="l" rtl="0">
              <a:lnSpc>
                <a:spcPct val="100000"/>
              </a:lnSpc>
              <a:spcBef>
                <a:spcPts val="0"/>
              </a:spcBef>
              <a:spcAft>
                <a:spcPts val="0"/>
              </a:spcAft>
              <a:buSzPts val="1400"/>
              <a:buNone/>
            </a:pPr>
            <a:r>
              <a:rPr lang="en-US" dirty="0"/>
              <a:t>Each of these has a bunch of different information that can be gathered at each stage of the customer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i="1" dirty="0"/>
              <a:t>Box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 </a:t>
            </a:r>
            <a:endParaRPr lang="en-US" i="1" dirty="0"/>
          </a:p>
          <a:p>
            <a:pPr marL="0" lvl="0" indent="0" algn="l" rtl="0">
              <a:lnSpc>
                <a:spcPct val="100000"/>
              </a:lnSpc>
              <a:spcBef>
                <a:spcPts val="0"/>
              </a:spcBef>
              <a:spcAft>
                <a:spcPts val="0"/>
              </a:spcAft>
              <a:buSzPts val="1400"/>
              <a:buNone/>
            </a:pPr>
            <a:r>
              <a:rPr lang="en-US" dirty="0"/>
              <a:t>Generally </a:t>
            </a:r>
            <a:r>
              <a:rPr lang="en-US" i="0" dirty="0"/>
              <a:t>speaking</a:t>
            </a:r>
            <a:r>
              <a:rPr lang="en-US" dirty="0"/>
              <a:t>, when you are in evaluation stage there is an understanding on the customer side of what Databricks is</a:t>
            </a:r>
          </a:p>
          <a:p>
            <a:pPr marL="0" lvl="0" indent="0" algn="l" rtl="0">
              <a:lnSpc>
                <a:spcPct val="100000"/>
              </a:lnSpc>
              <a:spcBef>
                <a:spcPts val="0"/>
              </a:spcBef>
              <a:spcAft>
                <a:spcPts val="0"/>
              </a:spcAft>
              <a:buSzPts val="1400"/>
              <a:buNone/>
            </a:pPr>
            <a:r>
              <a:rPr lang="en-US" dirty="0"/>
              <a:t>and also on the Databricks side about the customer’s business and how it operates.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E.g. What is valued by the business, what are their major objectives, etc.</a:t>
            </a:r>
          </a:p>
          <a:p>
            <a:pPr marL="0" lvl="0" indent="0" algn="l" rtl="0">
              <a:lnSpc>
                <a:spcPct val="100000"/>
              </a:lnSpc>
              <a:spcBef>
                <a:spcPts val="0"/>
              </a:spcBef>
              <a:spcAft>
                <a:spcPts val="0"/>
              </a:spcAft>
              <a:buSzPts val="1400"/>
              <a:buNone/>
            </a:pPr>
            <a:r>
              <a:rPr lang="en-US" dirty="0"/>
              <a:t>This early research and discovery is important because it will help us identify where the right use cases are. </a:t>
            </a:r>
          </a:p>
          <a:p>
            <a:pPr marL="0" lvl="0" indent="0" algn="l" rtl="0">
              <a:lnSpc>
                <a:spcPct val="100000"/>
              </a:lnSpc>
              <a:spcBef>
                <a:spcPts val="0"/>
              </a:spcBef>
              <a:spcAft>
                <a:spcPts val="0"/>
              </a:spcAft>
              <a:buSzPts val="1400"/>
              <a:buNone/>
            </a:pPr>
            <a:r>
              <a:rPr lang="en-US" dirty="0"/>
              <a:t>E.g. Are we working with the right groups? Should we be working with data engineering or focus on data science?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then select the right use cases, the ones that are most interesting or most likely successful for us to go in and do a technical validation.</a:t>
            </a:r>
          </a:p>
          <a:p>
            <a:pPr marL="0" lvl="0" indent="0" algn="l" rtl="0">
              <a:lnSpc>
                <a:spcPct val="100000"/>
              </a:lnSpc>
              <a:spcBef>
                <a:spcPts val="0"/>
              </a:spcBef>
              <a:spcAft>
                <a:spcPts val="0"/>
              </a:spcAft>
              <a:buSzPts val="1400"/>
              <a:buNone/>
            </a:pPr>
            <a:r>
              <a:rPr lang="en-US" dirty="0"/>
              <a:t>With this we can begin to estimate what workloads might come on to the platform. (DBU Estimation Worksheet)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i="1" dirty="0"/>
              <a:t>Box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 [CLICK]</a:t>
            </a:r>
            <a:endParaRPr lang="en-US" i="1" dirty="0"/>
          </a:p>
          <a:p>
            <a:pPr marL="0" lvl="0" indent="0" algn="l" rtl="0">
              <a:lnSpc>
                <a:spcPct val="100000"/>
              </a:lnSpc>
              <a:spcBef>
                <a:spcPts val="0"/>
              </a:spcBef>
              <a:spcAft>
                <a:spcPts val="0"/>
              </a:spcAft>
              <a:buSzPts val="1400"/>
              <a:buNone/>
            </a:pPr>
            <a:r>
              <a:rPr lang="en-US" dirty="0"/>
              <a:t>When we have successfully shown the value in the tech validation (we’ve shown DB is the right tool) we move into the proposal and procurement phase.</a:t>
            </a:r>
          </a:p>
          <a:p>
            <a:pPr marL="0" lvl="0" indent="0" algn="l" rtl="0">
              <a:lnSpc>
                <a:spcPct val="100000"/>
              </a:lnSpc>
              <a:spcBef>
                <a:spcPts val="0"/>
              </a:spcBef>
              <a:spcAft>
                <a:spcPts val="0"/>
              </a:spcAft>
              <a:buSzPts val="1400"/>
              <a:buNone/>
            </a:pPr>
            <a:r>
              <a:rPr lang="en-US" dirty="0"/>
              <a:t>Here we take the a priori use case information we gathered with the DBU estimate worksheet and translate that into demand and capacity worksheet (used by sales) to help with pricing.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i="1" dirty="0"/>
              <a:t>Box 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[CLICK] [CLICK]</a:t>
            </a:r>
            <a:endParaRPr lang="en-US" i="1" dirty="0"/>
          </a:p>
          <a:p>
            <a:pPr marL="0" lvl="0" indent="0" algn="l" rtl="0">
              <a:lnSpc>
                <a:spcPct val="100000"/>
              </a:lnSpc>
              <a:spcBef>
                <a:spcPts val="0"/>
              </a:spcBef>
              <a:spcAft>
                <a:spcPts val="0"/>
              </a:spcAft>
              <a:buSzPts val="1400"/>
              <a:buNone/>
            </a:pPr>
            <a:r>
              <a:rPr lang="en-US" dirty="0"/>
              <a:t>We then do additional negotiations; we sign and close and then create the consumption plan. </a:t>
            </a:r>
          </a:p>
          <a:p>
            <a:pPr marL="0" lvl="0" indent="0" algn="l" rtl="0">
              <a:lnSpc>
                <a:spcPct val="100000"/>
              </a:lnSpc>
              <a:spcBef>
                <a:spcPts val="0"/>
              </a:spcBef>
              <a:spcAft>
                <a:spcPts val="0"/>
              </a:spcAft>
              <a:buSzPts val="1400"/>
              <a:buNone/>
            </a:pPr>
            <a:r>
              <a:rPr lang="en-US" dirty="0"/>
              <a:t>It is a list of use cases and its basis is the estimation worksheet and then we maintain the plan well into the lifecycle of the customer journey.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Box 3</a:t>
            </a:r>
          </a:p>
          <a:p>
            <a:pPr marL="0" lvl="0" indent="0" algn="l" rtl="0">
              <a:lnSpc>
                <a:spcPct val="100000"/>
              </a:lnSpc>
              <a:spcBef>
                <a:spcPts val="0"/>
              </a:spcBef>
              <a:spcAft>
                <a:spcPts val="0"/>
              </a:spcAft>
              <a:buSzPts val="1400"/>
              <a:buNone/>
            </a:pPr>
            <a:r>
              <a:rPr lang="en-US" dirty="0"/>
              <a:t>[CLICK][CLICK]</a:t>
            </a:r>
          </a:p>
          <a:p>
            <a:pPr marL="0" lvl="0" indent="0" algn="l" rtl="0">
              <a:lnSpc>
                <a:spcPct val="100000"/>
              </a:lnSpc>
              <a:spcBef>
                <a:spcPts val="0"/>
              </a:spcBef>
              <a:spcAft>
                <a:spcPts val="0"/>
              </a:spcAft>
              <a:buSzPts val="1400"/>
              <a:buNone/>
            </a:pPr>
            <a:r>
              <a:rPr lang="en-US" dirty="0"/>
              <a:t>We use a combo of maintaining this consumption plus adding machine learning forecasts in the account based on observed usage to figure out what is the most confident future usage we can anticipate in an account.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When we move past commit stage, CSE’s and RSA’s are involved with the account day to day as they transition to post sales. They are talking to customers, understanding what the use cases are, logging them in Salesforce, logging monthly DBU’s. We use this information to figure out how to maximize that customer value throughout their lifecycle.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most important parts of DBU estimation is getting the customer to own the analysis - if they know how you’ve estimated, what assumptions are being used, and the methodology along the way, they’ll be more likely to really buy into the numbers.  When the customer really buys into what we’re proposing then things become much, much easier!</a:t>
            </a:r>
            <a:endParaRPr dirty="0"/>
          </a:p>
        </p:txBody>
      </p:sp>
      <p:sp>
        <p:nvSpPr>
          <p:cNvPr id="560" name="Google Shape;560;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700" dirty="0">
                <a:solidFill>
                  <a:srgbClr val="3A3838"/>
                </a:solidFill>
                <a:latin typeface="Barlow"/>
                <a:ea typeface="Barlow"/>
                <a:cs typeface="Barlow"/>
                <a:sym typeface="Barlow"/>
              </a:rPr>
              <a:t>Consumption planning is tricky and there are a bunch of reasons why.</a:t>
            </a:r>
          </a:p>
          <a:p>
            <a:pPr marL="0" lvl="0" indent="0" algn="l" rtl="0">
              <a:lnSpc>
                <a:spcPct val="100000"/>
              </a:lnSpc>
              <a:spcBef>
                <a:spcPts val="0"/>
              </a:spcBef>
              <a:spcAft>
                <a:spcPts val="0"/>
              </a:spcAft>
              <a:buSzPts val="1400"/>
              <a:buNone/>
            </a:pPr>
            <a:endParaRPr lang="en-US" sz="1700" dirty="0">
              <a:solidFill>
                <a:srgbClr val="3A3838"/>
              </a:solidFill>
              <a:latin typeface="Barlow"/>
              <a:ea typeface="Barlow"/>
              <a:cs typeface="Barlow"/>
              <a:sym typeface="Barlow"/>
            </a:endParaRP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[10 CLICKS]</a:t>
            </a:r>
          </a:p>
          <a:p>
            <a:pPr marL="0" lvl="0" indent="0" algn="l" rtl="0">
              <a:lnSpc>
                <a:spcPct val="100000"/>
              </a:lnSpc>
              <a:spcBef>
                <a:spcPts val="0"/>
              </a:spcBef>
              <a:spcAft>
                <a:spcPts val="0"/>
              </a:spcAft>
              <a:buSzPts val="1400"/>
              <a:buNone/>
            </a:pPr>
            <a:endParaRPr lang="en-US" sz="1700" dirty="0">
              <a:solidFill>
                <a:srgbClr val="3A3838"/>
              </a:solidFill>
              <a:latin typeface="Barlow"/>
              <a:sym typeface="Barlow"/>
            </a:endParaRPr>
          </a:p>
          <a:p>
            <a:pPr marL="0" lvl="0" indent="0" algn="l" rtl="0">
              <a:lnSpc>
                <a:spcPct val="100000"/>
              </a:lnSpc>
              <a:spcBef>
                <a:spcPts val="0"/>
              </a:spcBef>
              <a:spcAft>
                <a:spcPts val="0"/>
              </a:spcAft>
              <a:buSzPts val="1400"/>
              <a:buNone/>
            </a:pPr>
            <a:endParaRPr lang="en-US" sz="1700" dirty="0">
              <a:solidFill>
                <a:srgbClr val="3A3838"/>
              </a:solidFill>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700" dirty="0">
                <a:solidFill>
                  <a:srgbClr val="3A3838"/>
                </a:solidFill>
                <a:latin typeface="Barlow"/>
                <a:sym typeface="Barlow"/>
              </a:rPr>
              <a:t>[CLICK] [CLICK] [CLICK] [CLICK] [CLICK]</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All this info is going to be used in order to determine how many DBUs a single given workload will require in an account.</a:t>
            </a:r>
          </a:p>
          <a:p>
            <a:pPr marL="0" lvl="0" indent="0" algn="l" rtl="0">
              <a:lnSpc>
                <a:spcPct val="100000"/>
              </a:lnSpc>
              <a:spcBef>
                <a:spcPts val="0"/>
              </a:spcBef>
              <a:spcAft>
                <a:spcPts val="0"/>
              </a:spcAft>
              <a:buSzPts val="1400"/>
              <a:buNone/>
            </a:pPr>
            <a:endParaRPr lang="en-US" sz="1700" dirty="0">
              <a:solidFill>
                <a:srgbClr val="3A3838"/>
              </a:solidFill>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700" dirty="0">
                <a:solidFill>
                  <a:srgbClr val="3A3838"/>
                </a:solidFill>
                <a:latin typeface="Barlow"/>
                <a:sym typeface="Barlow"/>
              </a:rPr>
              <a:t>[CLICK] [CLICK] [CLICK] [CLICK] [CLICK]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700" dirty="0">
              <a:solidFill>
                <a:srgbClr val="3A3838"/>
              </a:solidFill>
              <a:latin typeface="Barlow"/>
              <a:sym typeface="Barlow"/>
            </a:endParaRP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E.g. Single automated job:</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1. How much data is it going to process, 50GB, 1TB, 10TB?</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2. What types of clusters are needed, what types of instances, what is the size</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3. GPU’s vs. CPU’s</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4. How many concurrent user are going to connect to the cluster. If this is a job then probably 1, if it is an interactive workload then it could be 100’s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700" dirty="0">
              <a:solidFill>
                <a:srgbClr val="3A3838"/>
              </a:solidFill>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700" dirty="0">
              <a:solidFill>
                <a:srgbClr val="3A3838"/>
              </a:solidFill>
              <a:latin typeface="Barlow"/>
              <a:sym typeface="Barlow"/>
            </a:endParaRP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All these things are going to effect what a given workload might cost, in terms of VM cost from the cloud provider and DBU consumption.</a:t>
            </a:r>
          </a:p>
          <a:p>
            <a:pPr marL="0" lvl="0" indent="0" algn="l" rtl="0">
              <a:lnSpc>
                <a:spcPct val="100000"/>
              </a:lnSpc>
              <a:spcBef>
                <a:spcPts val="0"/>
              </a:spcBef>
              <a:spcAft>
                <a:spcPts val="0"/>
              </a:spcAft>
              <a:buSzPts val="1400"/>
              <a:buNone/>
            </a:pPr>
            <a:endParaRPr lang="en-US" sz="1700" dirty="0">
              <a:solidFill>
                <a:srgbClr val="3A3838"/>
              </a:solidFill>
              <a:latin typeface="Barlow"/>
              <a:sym typeface="Barlow"/>
            </a:endParaRP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If you have all these data, then you can make a reasonable and somewhat accurate estimate of what a job is going to cost.</a:t>
            </a:r>
          </a:p>
          <a:p>
            <a:pPr marL="0" lvl="0" indent="0" algn="l" rtl="0">
              <a:lnSpc>
                <a:spcPct val="100000"/>
              </a:lnSpc>
              <a:spcBef>
                <a:spcPts val="0"/>
              </a:spcBef>
              <a:spcAft>
                <a:spcPts val="0"/>
              </a:spcAft>
              <a:buSzPts val="1400"/>
              <a:buNone/>
            </a:pPr>
            <a:endParaRPr lang="en-US" sz="1700" dirty="0">
              <a:solidFill>
                <a:srgbClr val="3A3838"/>
              </a:solidFill>
              <a:latin typeface="Barlow"/>
              <a:sym typeface="Barlow"/>
            </a:endParaRP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[CLICK]</a:t>
            </a:r>
          </a:p>
          <a:p>
            <a:pPr marL="0" lvl="0" indent="0" algn="l" rtl="0">
              <a:lnSpc>
                <a:spcPct val="100000"/>
              </a:lnSpc>
              <a:spcBef>
                <a:spcPts val="0"/>
              </a:spcBef>
              <a:spcAft>
                <a:spcPts val="0"/>
              </a:spcAft>
              <a:buSzPts val="1400"/>
              <a:buNone/>
            </a:pPr>
            <a:r>
              <a:rPr lang="en-US" sz="1700" dirty="0">
                <a:solidFill>
                  <a:srgbClr val="3A3838"/>
                </a:solidFill>
                <a:latin typeface="Barlow"/>
                <a:sym typeface="Barlow"/>
              </a:rPr>
              <a:t>TRANSITION TO NEXT SLIDE “LACK OF INFORMATION”</a:t>
            </a:r>
          </a:p>
        </p:txBody>
      </p:sp>
      <p:sp>
        <p:nvSpPr>
          <p:cNvPr id="588" name="Google Shape;58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dirty="0"/>
              <a:t>[CLICK]</a:t>
            </a:r>
            <a:endParaRPr lang="en-US" sz="100" dirty="0"/>
          </a:p>
          <a:p>
            <a:pPr marL="0" lvl="0" indent="0" algn="l" rtl="0">
              <a:lnSpc>
                <a:spcPct val="100000"/>
              </a:lnSpc>
              <a:spcBef>
                <a:spcPts val="0"/>
              </a:spcBef>
              <a:spcAft>
                <a:spcPts val="0"/>
              </a:spcAft>
              <a:buSzPts val="1400"/>
              <a:buNone/>
            </a:pPr>
            <a:r>
              <a:rPr lang="en-US" sz="100" dirty="0"/>
              <a:t>The more influence you have in an account the more likely it is that you have access to the right people to get the information needed to better estimate consumption both on current and future workloads.</a:t>
            </a:r>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r>
              <a:rPr lang="en-US" sz="100" dirty="0"/>
              <a:t>When you think about how this is achieved there are a bunch of factors and techniques to help build those relationships.</a:t>
            </a:r>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endParaRPr lang="en-US" sz="100" dirty="0"/>
          </a:p>
          <a:p>
            <a:pPr marL="0" lvl="0" indent="0" algn="l" rtl="0">
              <a:lnSpc>
                <a:spcPct val="100000"/>
              </a:lnSpc>
              <a:spcBef>
                <a:spcPts val="0"/>
              </a:spcBef>
              <a:spcAft>
                <a:spcPts val="0"/>
              </a:spcAft>
              <a:buSzPts val="1400"/>
              <a:buNone/>
            </a:pPr>
            <a:endParaRPr sz="100" dirty="0"/>
          </a:p>
        </p:txBody>
      </p:sp>
      <p:sp>
        <p:nvSpPr>
          <p:cNvPr id="605" name="Google Shape;605;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13"/>
        <p:cNvGrpSpPr/>
        <p:nvPr/>
      </p:nvGrpSpPr>
      <p:grpSpPr>
        <a:xfrm>
          <a:off x="0" y="0"/>
          <a:ext cx="0" cy="0"/>
          <a:chOff x="0" y="0"/>
          <a:chExt cx="0" cy="0"/>
        </a:xfrm>
      </p:grpSpPr>
      <p:sp>
        <p:nvSpPr>
          <p:cNvPr id="14" name="Google Shape;14;p29"/>
          <p:cNvSpPr/>
          <p:nvPr/>
        </p:nvSpPr>
        <p:spPr>
          <a:xfrm>
            <a:off x="0" y="0"/>
            <a:ext cx="7046100" cy="6858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29" descr="A picture containing person, black, holding, white&#10;&#10;Description automatically generated"/>
          <p:cNvPicPr preferRelativeResize="0"/>
          <p:nvPr/>
        </p:nvPicPr>
        <p:blipFill rotWithShape="1">
          <a:blip r:embed="rId2">
            <a:alphaModFix/>
          </a:blip>
          <a:srcRect r="26291"/>
          <a:stretch/>
        </p:blipFill>
        <p:spPr>
          <a:xfrm>
            <a:off x="3205175" y="0"/>
            <a:ext cx="8986824" cy="6858000"/>
          </a:xfrm>
          <a:prstGeom prst="rect">
            <a:avLst/>
          </a:prstGeom>
          <a:noFill/>
          <a:ln>
            <a:noFill/>
          </a:ln>
        </p:spPr>
      </p:pic>
      <p:sp>
        <p:nvSpPr>
          <p:cNvPr id="16" name="Google Shape;16;p29"/>
          <p:cNvSpPr txBox="1">
            <a:spLocks noGrp="1"/>
          </p:cNvSpPr>
          <p:nvPr>
            <p:ph type="ctrTitle"/>
          </p:nvPr>
        </p:nvSpPr>
        <p:spPr>
          <a:xfrm>
            <a:off x="460980" y="1122363"/>
            <a:ext cx="9144000" cy="2387600"/>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6000"/>
              <a:buFont typeface="Barlow"/>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9"/>
          <p:cNvSpPr txBox="1">
            <a:spLocks noGrp="1"/>
          </p:cNvSpPr>
          <p:nvPr>
            <p:ph type="subTitle" idx="1"/>
          </p:nvPr>
        </p:nvSpPr>
        <p:spPr>
          <a:xfrm>
            <a:off x="460980" y="3602038"/>
            <a:ext cx="9144000" cy="1655762"/>
          </a:xfrm>
          <a:prstGeom prst="rect">
            <a:avLst/>
          </a:prstGeom>
          <a:noFill/>
          <a:ln>
            <a:noFill/>
          </a:ln>
        </p:spPr>
        <p:txBody>
          <a:bodyPr spcFirstLastPara="1" wrap="square" lIns="0" tIns="45700" rIns="0" bIns="45700" anchor="t" anchorCtr="0">
            <a:noAutofit/>
          </a:bodyPr>
          <a:lstStyle>
            <a:lvl1pPr lvl="0" algn="l">
              <a:lnSpc>
                <a:spcPct val="90000"/>
              </a:lnSpc>
              <a:spcBef>
                <a:spcPts val="1000"/>
              </a:spcBef>
              <a:spcAft>
                <a:spcPts val="0"/>
              </a:spcAft>
              <a:buSzPts val="1800"/>
              <a:buNone/>
              <a:defRPr sz="2400">
                <a:solidFill>
                  <a:schemeClr val="lt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 name="Google Shape;18;p29"/>
          <p:cNvPicPr preferRelativeResize="0"/>
          <p:nvPr/>
        </p:nvPicPr>
        <p:blipFill rotWithShape="1">
          <a:blip r:embed="rId3">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7"/>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7"/>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7" name="Google Shape;47;p47"/>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8" name="Google Shape;48;p47"/>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7"/>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0"/>
        <p:cNvGrpSpPr/>
        <p:nvPr/>
      </p:nvGrpSpPr>
      <p:grpSpPr>
        <a:xfrm>
          <a:off x="0" y="0"/>
          <a:ext cx="0" cy="0"/>
          <a:chOff x="0" y="0"/>
          <a:chExt cx="0" cy="0"/>
        </a:xfrm>
      </p:grpSpPr>
      <p:sp>
        <p:nvSpPr>
          <p:cNvPr id="51" name="Google Shape;51;p4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8"/>
          <p:cNvSpPr txBox="1">
            <a:spLocks noGrp="1"/>
          </p:cNvSpPr>
          <p:nvPr>
            <p:ph type="body" idx="1"/>
          </p:nvPr>
        </p:nvSpPr>
        <p:spPr>
          <a:xfrm>
            <a:off x="460979" y="2282023"/>
            <a:ext cx="3474720" cy="3894177"/>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8"/>
          <p:cNvSpPr txBox="1">
            <a:spLocks noGrp="1"/>
          </p:cNvSpPr>
          <p:nvPr>
            <p:ph type="body" idx="2"/>
          </p:nvPr>
        </p:nvSpPr>
        <p:spPr>
          <a:xfrm>
            <a:off x="4354103" y="2282023"/>
            <a:ext cx="3474720" cy="3894177"/>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8"/>
          <p:cNvSpPr txBox="1">
            <a:spLocks noGrp="1"/>
          </p:cNvSpPr>
          <p:nvPr>
            <p:ph type="body" idx="3"/>
          </p:nvPr>
        </p:nvSpPr>
        <p:spPr>
          <a:xfrm>
            <a:off x="8247227" y="2282023"/>
            <a:ext cx="3474720" cy="3894177"/>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 name="Google Shape;55;p48"/>
          <p:cNvCxnSpPr/>
          <p:nvPr/>
        </p:nvCxnSpPr>
        <p:spPr>
          <a:xfrm>
            <a:off x="7919499" y="1585913"/>
            <a:ext cx="0" cy="4590288"/>
          </a:xfrm>
          <a:prstGeom prst="straightConnector1">
            <a:avLst/>
          </a:prstGeom>
          <a:noFill/>
          <a:ln w="12700" cap="flat" cmpd="sng">
            <a:solidFill>
              <a:schemeClr val="accent5"/>
            </a:solidFill>
            <a:prstDash val="solid"/>
            <a:miter lim="800000"/>
            <a:headEnd type="none" w="sm" len="sm"/>
            <a:tailEnd type="none" w="sm" len="sm"/>
          </a:ln>
        </p:spPr>
      </p:cxnSp>
      <p:cxnSp>
        <p:nvCxnSpPr>
          <p:cNvPr id="56" name="Google Shape;56;p48"/>
          <p:cNvCxnSpPr/>
          <p:nvPr/>
        </p:nvCxnSpPr>
        <p:spPr>
          <a:xfrm>
            <a:off x="4031311"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57" name="Google Shape;57;p48"/>
          <p:cNvSpPr txBox="1">
            <a:spLocks noGrp="1"/>
          </p:cNvSpPr>
          <p:nvPr>
            <p:ph type="body" idx="4"/>
          </p:nvPr>
        </p:nvSpPr>
        <p:spPr>
          <a:xfrm>
            <a:off x="4354103" y="1585914"/>
            <a:ext cx="3474720" cy="584792"/>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8"/>
          <p:cNvSpPr txBox="1">
            <a:spLocks noGrp="1"/>
          </p:cNvSpPr>
          <p:nvPr>
            <p:ph type="body" idx="5"/>
          </p:nvPr>
        </p:nvSpPr>
        <p:spPr>
          <a:xfrm>
            <a:off x="8247227" y="1585914"/>
            <a:ext cx="3474720" cy="584792"/>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8"/>
          <p:cNvSpPr txBox="1">
            <a:spLocks noGrp="1"/>
          </p:cNvSpPr>
          <p:nvPr>
            <p:ph type="body" idx="6"/>
          </p:nvPr>
        </p:nvSpPr>
        <p:spPr>
          <a:xfrm>
            <a:off x="460979" y="1585914"/>
            <a:ext cx="3474720" cy="584792"/>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60"/>
        <p:cNvGrpSpPr/>
        <p:nvPr/>
      </p:nvGrpSpPr>
      <p:grpSpPr>
        <a:xfrm>
          <a:off x="0" y="0"/>
          <a:ext cx="0" cy="0"/>
          <a:chOff x="0" y="0"/>
          <a:chExt cx="0" cy="0"/>
        </a:xfrm>
      </p:grpSpPr>
      <p:sp>
        <p:nvSpPr>
          <p:cNvPr id="61" name="Google Shape;61;p49"/>
          <p:cNvSpPr/>
          <p:nvPr/>
        </p:nvSpPr>
        <p:spPr>
          <a:xfrm>
            <a:off x="460978" y="1944353"/>
            <a:ext cx="5405791" cy="3424945"/>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49"/>
          <p:cNvSpPr/>
          <p:nvPr/>
        </p:nvSpPr>
        <p:spPr>
          <a:xfrm>
            <a:off x="6315154" y="1944353"/>
            <a:ext cx="5405791" cy="3424945"/>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 name="Google Shape;63;p4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9"/>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49"/>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49"/>
          <p:cNvSpPr txBox="1">
            <a:spLocks noGrp="1"/>
          </p:cNvSpPr>
          <p:nvPr>
            <p:ph type="body" idx="3"/>
          </p:nvPr>
        </p:nvSpPr>
        <p:spPr>
          <a:xfrm>
            <a:off x="6321123" y="1515907"/>
            <a:ext cx="5399821"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9"/>
          <p:cNvSpPr txBox="1">
            <a:spLocks noGrp="1"/>
          </p:cNvSpPr>
          <p:nvPr>
            <p:ph type="body" idx="4"/>
          </p:nvPr>
        </p:nvSpPr>
        <p:spPr>
          <a:xfrm>
            <a:off x="460978" y="1515907"/>
            <a:ext cx="5399821"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8"/>
        <p:cNvGrpSpPr/>
        <p:nvPr/>
      </p:nvGrpSpPr>
      <p:grpSpPr>
        <a:xfrm>
          <a:off x="0" y="0"/>
          <a:ext cx="0" cy="0"/>
          <a:chOff x="0" y="0"/>
          <a:chExt cx="0" cy="0"/>
        </a:xfrm>
      </p:grpSpPr>
      <p:sp>
        <p:nvSpPr>
          <p:cNvPr id="69" name="Google Shape;69;p50"/>
          <p:cNvSpPr/>
          <p:nvPr/>
        </p:nvSpPr>
        <p:spPr>
          <a:xfrm>
            <a:off x="460979" y="1944353"/>
            <a:ext cx="3388068" cy="3424945"/>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50"/>
          <p:cNvSpPr/>
          <p:nvPr/>
        </p:nvSpPr>
        <p:spPr>
          <a:xfrm>
            <a:off x="4415701" y="1944353"/>
            <a:ext cx="3388068" cy="3424945"/>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5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0"/>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50"/>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0"/>
          <p:cNvSpPr txBox="1">
            <a:spLocks noGrp="1"/>
          </p:cNvSpPr>
          <p:nvPr>
            <p:ph type="body" idx="3"/>
          </p:nvPr>
        </p:nvSpPr>
        <p:spPr>
          <a:xfrm>
            <a:off x="4421670" y="1515907"/>
            <a:ext cx="3384326"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0"/>
          <p:cNvSpPr txBox="1">
            <a:spLocks noGrp="1"/>
          </p:cNvSpPr>
          <p:nvPr>
            <p:ph type="body" idx="4"/>
          </p:nvPr>
        </p:nvSpPr>
        <p:spPr>
          <a:xfrm>
            <a:off x="460979" y="1515907"/>
            <a:ext cx="3384326"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0"/>
          <p:cNvSpPr/>
          <p:nvPr/>
        </p:nvSpPr>
        <p:spPr>
          <a:xfrm>
            <a:off x="8332877" y="1944353"/>
            <a:ext cx="3388068" cy="3424945"/>
          </a:xfrm>
          <a:prstGeom prst="snip1Rect">
            <a:avLst>
              <a:gd name="adj" fmla="val 16667"/>
            </a:avLst>
          </a:prstGeom>
          <a:solidFill>
            <a:schemeClr val="dk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50"/>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0"/>
          <p:cNvSpPr txBox="1">
            <a:spLocks noGrp="1"/>
          </p:cNvSpPr>
          <p:nvPr>
            <p:ph type="body" idx="6"/>
          </p:nvPr>
        </p:nvSpPr>
        <p:spPr>
          <a:xfrm>
            <a:off x="8338846" y="1515907"/>
            <a:ext cx="3384326"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9"/>
        <p:cNvGrpSpPr/>
        <p:nvPr/>
      </p:nvGrpSpPr>
      <p:grpSpPr>
        <a:xfrm>
          <a:off x="0" y="0"/>
          <a:ext cx="0" cy="0"/>
          <a:chOff x="0" y="0"/>
          <a:chExt cx="0" cy="0"/>
        </a:xfrm>
      </p:grpSpPr>
      <p:sp>
        <p:nvSpPr>
          <p:cNvPr id="80" name="Google Shape;80;p51"/>
          <p:cNvSpPr/>
          <p:nvPr/>
        </p:nvSpPr>
        <p:spPr>
          <a:xfrm>
            <a:off x="460978" y="1944353"/>
            <a:ext cx="2447511" cy="3424945"/>
          </a:xfrm>
          <a:prstGeom prst="snip1Rect">
            <a:avLst>
              <a:gd name="adj" fmla="val 16667"/>
            </a:avLst>
          </a:prstGeom>
          <a:solidFill>
            <a:schemeClr val="accent6"/>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51"/>
          <p:cNvSpPr/>
          <p:nvPr/>
        </p:nvSpPr>
        <p:spPr>
          <a:xfrm>
            <a:off x="3398463" y="1944353"/>
            <a:ext cx="2447511" cy="3424945"/>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 name="Google Shape;82;p5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1"/>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dk1"/>
              </a:buClr>
              <a:buSzPts val="1350"/>
              <a:buChar char="▪"/>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51"/>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1"/>
          <p:cNvSpPr txBox="1">
            <a:spLocks noGrp="1"/>
          </p:cNvSpPr>
          <p:nvPr>
            <p:ph type="body" idx="3"/>
          </p:nvPr>
        </p:nvSpPr>
        <p:spPr>
          <a:xfrm>
            <a:off x="3400454" y="1515907"/>
            <a:ext cx="2444808"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1"/>
          <p:cNvSpPr txBox="1">
            <a:spLocks noGrp="1"/>
          </p:cNvSpPr>
          <p:nvPr>
            <p:ph type="body" idx="4"/>
          </p:nvPr>
        </p:nvSpPr>
        <p:spPr>
          <a:xfrm>
            <a:off x="460979" y="1515907"/>
            <a:ext cx="2444808"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1"/>
          <p:cNvSpPr/>
          <p:nvPr/>
        </p:nvSpPr>
        <p:spPr>
          <a:xfrm>
            <a:off x="6335948" y="1944353"/>
            <a:ext cx="2447511" cy="3424945"/>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51"/>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51"/>
          <p:cNvSpPr txBox="1">
            <a:spLocks noGrp="1"/>
          </p:cNvSpPr>
          <p:nvPr>
            <p:ph type="body" idx="6"/>
          </p:nvPr>
        </p:nvSpPr>
        <p:spPr>
          <a:xfrm>
            <a:off x="6339929" y="1515907"/>
            <a:ext cx="2444808"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51"/>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51"/>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1"/>
          <p:cNvSpPr txBox="1">
            <a:spLocks noGrp="1"/>
          </p:cNvSpPr>
          <p:nvPr>
            <p:ph type="body" idx="8"/>
          </p:nvPr>
        </p:nvSpPr>
        <p:spPr>
          <a:xfrm>
            <a:off x="9279404" y="1515907"/>
            <a:ext cx="2444808" cy="41777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93"/>
        <p:cNvGrpSpPr/>
        <p:nvPr/>
      </p:nvGrpSpPr>
      <p:grpSpPr>
        <a:xfrm>
          <a:off x="0" y="0"/>
          <a:ext cx="0" cy="0"/>
          <a:chOff x="0" y="0"/>
          <a:chExt cx="0" cy="0"/>
        </a:xfrm>
      </p:grpSpPr>
      <p:pic>
        <p:nvPicPr>
          <p:cNvPr id="94" name="Google Shape;94;p52"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p52"/>
          <p:cNvSpPr txBox="1">
            <a:spLocks noGrp="1"/>
          </p:cNvSpPr>
          <p:nvPr>
            <p:ph type="body" idx="1"/>
          </p:nvPr>
        </p:nvSpPr>
        <p:spPr>
          <a:xfrm>
            <a:off x="460980" y="4467420"/>
            <a:ext cx="6093439" cy="81318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52"/>
          <p:cNvSpPr txBox="1">
            <a:spLocks noGrp="1"/>
          </p:cNvSpPr>
          <p:nvPr>
            <p:ph type="body" idx="2"/>
          </p:nvPr>
        </p:nvSpPr>
        <p:spPr>
          <a:xfrm>
            <a:off x="460980" y="1315763"/>
            <a:ext cx="6093439" cy="2940495"/>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52"/>
          <p:cNvPicPr preferRelativeResize="0"/>
          <p:nvPr/>
        </p:nvPicPr>
        <p:blipFill rotWithShape="1">
          <a:blip r:embed="rId3">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98"/>
        <p:cNvGrpSpPr/>
        <p:nvPr/>
      </p:nvGrpSpPr>
      <p:grpSpPr>
        <a:xfrm>
          <a:off x="0" y="0"/>
          <a:ext cx="0" cy="0"/>
          <a:chOff x="0" y="0"/>
          <a:chExt cx="0" cy="0"/>
        </a:xfrm>
      </p:grpSpPr>
      <p:pic>
        <p:nvPicPr>
          <p:cNvPr id="99" name="Google Shape;99;p53" descr="A picture containing red, woman, street,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00" name="Google Shape;100;p53"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1" name="Google Shape;101;p53"/>
          <p:cNvSpPr txBox="1">
            <a:spLocks noGrp="1"/>
          </p:cNvSpPr>
          <p:nvPr>
            <p:ph type="body" idx="1"/>
          </p:nvPr>
        </p:nvSpPr>
        <p:spPr>
          <a:xfrm>
            <a:off x="460980" y="4467420"/>
            <a:ext cx="6093439" cy="81318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3"/>
          <p:cNvSpPr txBox="1">
            <a:spLocks noGrp="1"/>
          </p:cNvSpPr>
          <p:nvPr>
            <p:ph type="body" idx="2"/>
          </p:nvPr>
        </p:nvSpPr>
        <p:spPr>
          <a:xfrm>
            <a:off x="460980" y="1315763"/>
            <a:ext cx="6093439" cy="2940495"/>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 name="Google Shape;103;p53"/>
          <p:cNvPicPr preferRelativeResize="0"/>
          <p:nvPr/>
        </p:nvPicPr>
        <p:blipFill rotWithShape="1">
          <a:blip r:embed="rId4">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104"/>
        <p:cNvGrpSpPr/>
        <p:nvPr/>
      </p:nvGrpSpPr>
      <p:grpSpPr>
        <a:xfrm>
          <a:off x="0" y="0"/>
          <a:ext cx="0" cy="0"/>
          <a:chOff x="0" y="0"/>
          <a:chExt cx="0" cy="0"/>
        </a:xfrm>
      </p:grpSpPr>
      <p:pic>
        <p:nvPicPr>
          <p:cNvPr id="105" name="Google Shape;105;p54" descr="A picture containing camera, sitting, man, table&#10;&#10;Description automatically generated"/>
          <p:cNvPicPr preferRelativeResize="0"/>
          <p:nvPr/>
        </p:nvPicPr>
        <p:blipFill rotWithShape="1">
          <a:blip r:embed="rId2">
            <a:alphaModFix/>
          </a:blip>
          <a:srcRect r="18706"/>
          <a:stretch/>
        </p:blipFill>
        <p:spPr>
          <a:xfrm>
            <a:off x="2280650" y="0"/>
            <a:ext cx="9911350" cy="6858000"/>
          </a:xfrm>
          <a:prstGeom prst="rect">
            <a:avLst/>
          </a:prstGeom>
          <a:noFill/>
          <a:ln>
            <a:noFill/>
          </a:ln>
        </p:spPr>
      </p:pic>
      <p:pic>
        <p:nvPicPr>
          <p:cNvPr id="106" name="Google Shape;106;p54"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7" name="Google Shape;107;p54"/>
          <p:cNvSpPr txBox="1">
            <a:spLocks noGrp="1"/>
          </p:cNvSpPr>
          <p:nvPr>
            <p:ph type="body" idx="1"/>
          </p:nvPr>
        </p:nvSpPr>
        <p:spPr>
          <a:xfrm>
            <a:off x="460980" y="4467420"/>
            <a:ext cx="6093439" cy="81318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4"/>
          <p:cNvSpPr txBox="1">
            <a:spLocks noGrp="1"/>
          </p:cNvSpPr>
          <p:nvPr>
            <p:ph type="body" idx="2"/>
          </p:nvPr>
        </p:nvSpPr>
        <p:spPr>
          <a:xfrm>
            <a:off x="460980" y="1315763"/>
            <a:ext cx="6093439" cy="2940495"/>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54"/>
          <p:cNvPicPr preferRelativeResize="0"/>
          <p:nvPr/>
        </p:nvPicPr>
        <p:blipFill rotWithShape="1">
          <a:blip r:embed="rId4">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110"/>
        <p:cNvGrpSpPr/>
        <p:nvPr/>
      </p:nvGrpSpPr>
      <p:grpSpPr>
        <a:xfrm>
          <a:off x="0" y="0"/>
          <a:ext cx="0" cy="0"/>
          <a:chOff x="0" y="0"/>
          <a:chExt cx="0" cy="0"/>
        </a:xfrm>
      </p:grpSpPr>
      <p:pic>
        <p:nvPicPr>
          <p:cNvPr id="111" name="Google Shape;111;p55" descr="A close up of a log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55"/>
          <p:cNvSpPr txBox="1">
            <a:spLocks noGrp="1"/>
          </p:cNvSpPr>
          <p:nvPr>
            <p:ph type="body" idx="1"/>
          </p:nvPr>
        </p:nvSpPr>
        <p:spPr>
          <a:xfrm>
            <a:off x="460980" y="4467420"/>
            <a:ext cx="6093439" cy="81318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chemeClr val="accent3"/>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55"/>
          <p:cNvSpPr txBox="1">
            <a:spLocks noGrp="1"/>
          </p:cNvSpPr>
          <p:nvPr>
            <p:ph type="body" idx="2"/>
          </p:nvPr>
        </p:nvSpPr>
        <p:spPr>
          <a:xfrm>
            <a:off x="460980" y="1315763"/>
            <a:ext cx="6093439" cy="2940495"/>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accen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114"/>
        <p:cNvGrpSpPr/>
        <p:nvPr/>
      </p:nvGrpSpPr>
      <p:grpSpPr>
        <a:xfrm>
          <a:off x="0" y="0"/>
          <a:ext cx="0" cy="0"/>
          <a:chOff x="0" y="0"/>
          <a:chExt cx="0" cy="0"/>
        </a:xfrm>
      </p:grpSpPr>
      <p:pic>
        <p:nvPicPr>
          <p:cNvPr id="115" name="Google Shape;115;p56" descr="A young person sitting in front of a computer&#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16" name="Google Shape;116;p56"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7" name="Google Shape;117;p56"/>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8" name="Google Shape;118;p56"/>
          <p:cNvPicPr preferRelativeResize="0"/>
          <p:nvPr/>
        </p:nvPicPr>
        <p:blipFill rotWithShape="1">
          <a:blip r:embed="rId4">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SzPts val="135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119"/>
        <p:cNvGrpSpPr/>
        <p:nvPr/>
      </p:nvGrpSpPr>
      <p:grpSpPr>
        <a:xfrm>
          <a:off x="0" y="0"/>
          <a:ext cx="0" cy="0"/>
          <a:chOff x="0" y="0"/>
          <a:chExt cx="0" cy="0"/>
        </a:xfrm>
      </p:grpSpPr>
      <p:pic>
        <p:nvPicPr>
          <p:cNvPr id="120" name="Google Shape;120;p57" descr="A person sitting at a table using a computer&#10;&#10;Description automatically generated"/>
          <p:cNvPicPr preferRelativeResize="0"/>
          <p:nvPr/>
        </p:nvPicPr>
        <p:blipFill rotWithShape="1">
          <a:blip r:embed="rId2">
            <a:alphaModFix/>
          </a:blip>
          <a:srcRect r="24115"/>
          <a:stretch/>
        </p:blipFill>
        <p:spPr>
          <a:xfrm>
            <a:off x="2940147" y="0"/>
            <a:ext cx="9251853" cy="6858000"/>
          </a:xfrm>
          <a:prstGeom prst="rect">
            <a:avLst/>
          </a:prstGeom>
          <a:noFill/>
          <a:ln>
            <a:noFill/>
          </a:ln>
        </p:spPr>
      </p:pic>
      <p:pic>
        <p:nvPicPr>
          <p:cNvPr id="121" name="Google Shape;121;p57"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2" name="Google Shape;122;p57"/>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3" name="Google Shape;123;p57"/>
          <p:cNvPicPr preferRelativeResize="0"/>
          <p:nvPr/>
        </p:nvPicPr>
        <p:blipFill rotWithShape="1">
          <a:blip r:embed="rId4">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124"/>
        <p:cNvGrpSpPr/>
        <p:nvPr/>
      </p:nvGrpSpPr>
      <p:grpSpPr>
        <a:xfrm>
          <a:off x="0" y="0"/>
          <a:ext cx="0" cy="0"/>
          <a:chOff x="0" y="0"/>
          <a:chExt cx="0" cy="0"/>
        </a:xfrm>
      </p:grpSpPr>
      <p:pic>
        <p:nvPicPr>
          <p:cNvPr id="125" name="Google Shape;125;p58" descr="A group of people sitting at a table using a computer&#10;&#10;Description automatically generated"/>
          <p:cNvPicPr preferRelativeResize="0"/>
          <p:nvPr/>
        </p:nvPicPr>
        <p:blipFill rotWithShape="1">
          <a:blip r:embed="rId2">
            <a:alphaModFix/>
          </a:blip>
          <a:srcRect r="11539"/>
          <a:stretch/>
        </p:blipFill>
        <p:spPr>
          <a:xfrm>
            <a:off x="1406769" y="0"/>
            <a:ext cx="10785231" cy="6858000"/>
          </a:xfrm>
          <a:prstGeom prst="rect">
            <a:avLst/>
          </a:prstGeom>
          <a:noFill/>
          <a:ln>
            <a:noFill/>
          </a:ln>
        </p:spPr>
      </p:pic>
      <p:pic>
        <p:nvPicPr>
          <p:cNvPr id="126" name="Google Shape;126;p58"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7" name="Google Shape;127;p58"/>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8" name="Google Shape;128;p58"/>
          <p:cNvPicPr preferRelativeResize="0"/>
          <p:nvPr/>
        </p:nvPicPr>
        <p:blipFill rotWithShape="1">
          <a:blip r:embed="rId4">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129"/>
        <p:cNvGrpSpPr/>
        <p:nvPr/>
      </p:nvGrpSpPr>
      <p:grpSpPr>
        <a:xfrm>
          <a:off x="0" y="0"/>
          <a:ext cx="0" cy="0"/>
          <a:chOff x="0" y="0"/>
          <a:chExt cx="0" cy="0"/>
        </a:xfrm>
      </p:grpSpPr>
      <p:sp>
        <p:nvSpPr>
          <p:cNvPr id="130" name="Google Shape;130;p59"/>
          <p:cNvSpPr txBox="1">
            <a:spLocks noGrp="1"/>
          </p:cNvSpPr>
          <p:nvPr>
            <p:ph type="title"/>
          </p:nvPr>
        </p:nvSpPr>
        <p:spPr>
          <a:xfrm>
            <a:off x="457200" y="228600"/>
            <a:ext cx="11247120" cy="914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000"/>
              <a:buFont typeface="Barlow"/>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9"/>
          <p:cNvSpPr txBox="1">
            <a:spLocks noGrp="1"/>
          </p:cNvSpPr>
          <p:nvPr>
            <p:ph type="body" idx="1"/>
          </p:nvPr>
        </p:nvSpPr>
        <p:spPr>
          <a:xfrm>
            <a:off x="460979" y="2136530"/>
            <a:ext cx="11259966" cy="4040431"/>
          </a:xfrm>
          <a:prstGeom prst="rect">
            <a:avLst/>
          </a:prstGeom>
          <a:noFill/>
          <a:ln>
            <a:noFill/>
          </a:ln>
        </p:spPr>
        <p:txBody>
          <a:bodyPr spcFirstLastPara="1" wrap="square" lIns="0" tIns="45700" rIns="0" bIns="45700" anchor="t" anchorCtr="0">
            <a:noAutofit/>
          </a:bodyPr>
          <a:lstStyle>
            <a:lvl1pPr marL="457200" lvl="0" indent="-361950" algn="l">
              <a:lnSpc>
                <a:spcPct val="90000"/>
              </a:lnSpc>
              <a:spcBef>
                <a:spcPts val="1000"/>
              </a:spcBef>
              <a:spcAft>
                <a:spcPts val="0"/>
              </a:spcAft>
              <a:buSzPts val="210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59"/>
          <p:cNvSpPr txBox="1">
            <a:spLocks noGrp="1"/>
          </p:cNvSpPr>
          <p:nvPr>
            <p:ph type="body" idx="2"/>
          </p:nvPr>
        </p:nvSpPr>
        <p:spPr>
          <a:xfrm>
            <a:off x="460375" y="1142999"/>
            <a:ext cx="11247120" cy="64008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3"/>
        <p:cNvGrpSpPr/>
        <p:nvPr/>
      </p:nvGrpSpPr>
      <p:grpSpPr>
        <a:xfrm>
          <a:off x="0" y="0"/>
          <a:ext cx="0" cy="0"/>
          <a:chOff x="0" y="0"/>
          <a:chExt cx="0" cy="0"/>
        </a:xfrm>
      </p:grpSpPr>
      <p:sp>
        <p:nvSpPr>
          <p:cNvPr id="134" name="Google Shape;134;p6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6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6" name="Google Shape;136;p60"/>
          <p:cNvPicPr preferRelativeResize="0"/>
          <p:nvPr/>
        </p:nvPicPr>
        <p:blipFill rotWithShape="1">
          <a:blip r:embed="rId2">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7"/>
        <p:cNvGrpSpPr/>
        <p:nvPr/>
      </p:nvGrpSpPr>
      <p:grpSpPr>
        <a:xfrm>
          <a:off x="0" y="0"/>
          <a:ext cx="0" cy="0"/>
          <a:chOff x="0" y="0"/>
          <a:chExt cx="0" cy="0"/>
        </a:xfrm>
      </p:grpSpPr>
      <p:sp>
        <p:nvSpPr>
          <p:cNvPr id="138" name="Google Shape;138;p6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9" name="Google Shape;139;p61"/>
          <p:cNvPicPr preferRelativeResize="0"/>
          <p:nvPr/>
        </p:nvPicPr>
        <p:blipFill rotWithShape="1">
          <a:blip r:embed="rId2">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141"/>
        <p:cNvGrpSpPr/>
        <p:nvPr/>
      </p:nvGrpSpPr>
      <p:grpSpPr>
        <a:xfrm>
          <a:off x="0" y="0"/>
          <a:ext cx="0" cy="0"/>
          <a:chOff x="0" y="0"/>
          <a:chExt cx="0" cy="0"/>
        </a:xfrm>
      </p:grpSpPr>
      <p:pic>
        <p:nvPicPr>
          <p:cNvPr id="142" name="Google Shape;142;p63" descr="A close up of a logo&#10;&#10;Description automatically generated"/>
          <p:cNvPicPr preferRelativeResize="0"/>
          <p:nvPr/>
        </p:nvPicPr>
        <p:blipFill rotWithShape="1">
          <a:blip r:embed="rId2">
            <a:alphaModFix amt="50000"/>
          </a:blip>
          <a:srcRect r="14270"/>
          <a:stretch/>
        </p:blipFill>
        <p:spPr>
          <a:xfrm>
            <a:off x="1739900" y="0"/>
            <a:ext cx="10452100" cy="6858000"/>
          </a:xfrm>
          <a:prstGeom prst="rect">
            <a:avLst/>
          </a:prstGeom>
          <a:noFill/>
          <a:ln>
            <a:noFill/>
          </a:ln>
        </p:spPr>
      </p:pic>
      <p:sp>
        <p:nvSpPr>
          <p:cNvPr id="143" name="Google Shape;143;p63"/>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4000"/>
              <a:buFont typeface="Barlow"/>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144"/>
        <p:cNvGrpSpPr/>
        <p:nvPr/>
      </p:nvGrpSpPr>
      <p:grpSpPr>
        <a:xfrm>
          <a:off x="0" y="0"/>
          <a:ext cx="0" cy="0"/>
          <a:chOff x="0" y="0"/>
          <a:chExt cx="0" cy="0"/>
        </a:xfrm>
      </p:grpSpPr>
      <p:pic>
        <p:nvPicPr>
          <p:cNvPr id="145" name="Google Shape;145;p64" descr="A picture containing building, light, traffic,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6" name="Google Shape;146;p64"/>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7" name="Google Shape;147;p64"/>
          <p:cNvPicPr preferRelativeResize="0"/>
          <p:nvPr/>
        </p:nvPicPr>
        <p:blipFill rotWithShape="1">
          <a:blip r:embed="rId3">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152"/>
        <p:cNvGrpSpPr/>
        <p:nvPr/>
      </p:nvGrpSpPr>
      <p:grpSpPr>
        <a:xfrm>
          <a:off x="0" y="0"/>
          <a:ext cx="0" cy="0"/>
          <a:chOff x="0" y="0"/>
          <a:chExt cx="0" cy="0"/>
        </a:xfrm>
      </p:grpSpPr>
      <p:sp>
        <p:nvSpPr>
          <p:cNvPr id="153" name="Google Shape;153;p32"/>
          <p:cNvSpPr txBox="1">
            <a:spLocks noGrp="1"/>
          </p:cNvSpPr>
          <p:nvPr>
            <p:ph type="title"/>
          </p:nvPr>
        </p:nvSpPr>
        <p:spPr>
          <a:xfrm>
            <a:off x="457200" y="228600"/>
            <a:ext cx="11247000" cy="914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000"/>
              <a:buFont typeface="Barlow"/>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2"/>
          <p:cNvSpPr txBox="1">
            <a:spLocks noGrp="1"/>
          </p:cNvSpPr>
          <p:nvPr>
            <p:ph type="body" idx="1"/>
          </p:nvPr>
        </p:nvSpPr>
        <p:spPr>
          <a:xfrm>
            <a:off x="460979" y="2136530"/>
            <a:ext cx="11259900" cy="4040400"/>
          </a:xfrm>
          <a:prstGeom prst="rect">
            <a:avLst/>
          </a:prstGeom>
          <a:noFill/>
          <a:ln>
            <a:noFill/>
          </a:ln>
        </p:spPr>
        <p:txBody>
          <a:bodyPr spcFirstLastPara="1" wrap="square" lIns="0" tIns="45700" rIns="0" bIns="45700" anchor="t" anchorCtr="0">
            <a:noAutofit/>
          </a:bodyPr>
          <a:lstStyle>
            <a:lvl1pPr marL="457200" lvl="0" indent="-361950" algn="l">
              <a:lnSpc>
                <a:spcPct val="90000"/>
              </a:lnSpc>
              <a:spcBef>
                <a:spcPts val="1000"/>
              </a:spcBef>
              <a:spcAft>
                <a:spcPts val="0"/>
              </a:spcAft>
              <a:buSzPts val="210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2"/>
          <p:cNvSpPr txBox="1">
            <a:spLocks noGrp="1"/>
          </p:cNvSpPr>
          <p:nvPr>
            <p:ph type="body" idx="2"/>
          </p:nvPr>
        </p:nvSpPr>
        <p:spPr>
          <a:xfrm>
            <a:off x="460375" y="1142999"/>
            <a:ext cx="11247000" cy="6402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22"/>
        <p:cNvGrpSpPr/>
        <p:nvPr/>
      </p:nvGrpSpPr>
      <p:grpSpPr>
        <a:xfrm>
          <a:off x="0" y="0"/>
          <a:ext cx="0" cy="0"/>
          <a:chOff x="0" y="0"/>
          <a:chExt cx="0" cy="0"/>
        </a:xfrm>
      </p:grpSpPr>
      <p:pic>
        <p:nvPicPr>
          <p:cNvPr id="23" name="Google Shape;23;p40" descr="A picture containing light, black, large,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40"/>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 name="Google Shape;25;p40"/>
          <p:cNvPicPr preferRelativeResize="0"/>
          <p:nvPr/>
        </p:nvPicPr>
        <p:blipFill rotWithShape="1">
          <a:blip r:embed="rId3">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157"/>
        <p:cNvGrpSpPr/>
        <p:nvPr/>
      </p:nvGrpSpPr>
      <p:grpSpPr>
        <a:xfrm>
          <a:off x="0" y="0"/>
          <a:ext cx="0" cy="0"/>
          <a:chOff x="0" y="0"/>
          <a:chExt cx="0" cy="0"/>
        </a:xfrm>
      </p:grpSpPr>
      <p:pic>
        <p:nvPicPr>
          <p:cNvPr id="158" name="Google Shape;158;p34"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9" name="Google Shape;159;p34"/>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0" name="Google Shape;160;p34"/>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161"/>
        <p:cNvGrpSpPr/>
        <p:nvPr/>
      </p:nvGrpSpPr>
      <p:grpSpPr>
        <a:xfrm>
          <a:off x="0" y="0"/>
          <a:ext cx="0" cy="0"/>
          <a:chOff x="0" y="0"/>
          <a:chExt cx="0" cy="0"/>
        </a:xfrm>
      </p:grpSpPr>
      <p:pic>
        <p:nvPicPr>
          <p:cNvPr id="162" name="Google Shape;162;p35" descr="A close up of a log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3" name="Google Shape;163;p35"/>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chemeClr val="accent3"/>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35"/>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accen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165"/>
        <p:cNvGrpSpPr/>
        <p:nvPr/>
      </p:nvGrpSpPr>
      <p:grpSpPr>
        <a:xfrm>
          <a:off x="0" y="0"/>
          <a:ext cx="0" cy="0"/>
          <a:chOff x="0" y="0"/>
          <a:chExt cx="0" cy="0"/>
        </a:xfrm>
      </p:grpSpPr>
      <p:sp>
        <p:nvSpPr>
          <p:cNvPr id="166" name="Google Shape;166;p36"/>
          <p:cNvSpPr/>
          <p:nvPr/>
        </p:nvSpPr>
        <p:spPr>
          <a:xfrm>
            <a:off x="460978" y="2249153"/>
            <a:ext cx="2447400" cy="3424800"/>
          </a:xfrm>
          <a:prstGeom prst="snip1Rect">
            <a:avLst>
              <a:gd name="adj" fmla="val 16667"/>
            </a:avLst>
          </a:prstGeom>
          <a:solidFill>
            <a:schemeClr val="accent6"/>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36"/>
          <p:cNvSpPr/>
          <p:nvPr/>
        </p:nvSpPr>
        <p:spPr>
          <a:xfrm>
            <a:off x="3398463" y="2249153"/>
            <a:ext cx="24474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36"/>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6"/>
          <p:cNvSpPr txBox="1">
            <a:spLocks noGrp="1"/>
          </p:cNvSpPr>
          <p:nvPr>
            <p:ph type="body" idx="1"/>
          </p:nvPr>
        </p:nvSpPr>
        <p:spPr>
          <a:xfrm>
            <a:off x="619241" y="2407746"/>
            <a:ext cx="2128200" cy="31197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dk1"/>
              </a:buClr>
              <a:buSzPts val="1350"/>
              <a:buChar char="▪"/>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6"/>
          <p:cNvSpPr txBox="1">
            <a:spLocks noGrp="1"/>
          </p:cNvSpPr>
          <p:nvPr>
            <p:ph type="body" idx="2"/>
          </p:nvPr>
        </p:nvSpPr>
        <p:spPr>
          <a:xfrm>
            <a:off x="3558716" y="2409368"/>
            <a:ext cx="21282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6"/>
          <p:cNvSpPr txBox="1">
            <a:spLocks noGrp="1"/>
          </p:cNvSpPr>
          <p:nvPr>
            <p:ph type="body" idx="3"/>
          </p:nvPr>
        </p:nvSpPr>
        <p:spPr>
          <a:xfrm>
            <a:off x="3400454" y="1820707"/>
            <a:ext cx="2444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6"/>
          <p:cNvSpPr txBox="1">
            <a:spLocks noGrp="1"/>
          </p:cNvSpPr>
          <p:nvPr>
            <p:ph type="body" idx="4"/>
          </p:nvPr>
        </p:nvSpPr>
        <p:spPr>
          <a:xfrm>
            <a:off x="460979" y="1820707"/>
            <a:ext cx="2444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6"/>
          <p:cNvSpPr/>
          <p:nvPr/>
        </p:nvSpPr>
        <p:spPr>
          <a:xfrm>
            <a:off x="6335948" y="2249153"/>
            <a:ext cx="24474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 name="Google Shape;174;p36"/>
          <p:cNvSpPr txBox="1">
            <a:spLocks noGrp="1"/>
          </p:cNvSpPr>
          <p:nvPr>
            <p:ph type="body" idx="5"/>
          </p:nvPr>
        </p:nvSpPr>
        <p:spPr>
          <a:xfrm>
            <a:off x="6498191" y="2409368"/>
            <a:ext cx="21282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6"/>
          <p:cNvSpPr txBox="1">
            <a:spLocks noGrp="1"/>
          </p:cNvSpPr>
          <p:nvPr>
            <p:ph type="body" idx="6"/>
          </p:nvPr>
        </p:nvSpPr>
        <p:spPr>
          <a:xfrm>
            <a:off x="6339929" y="1820707"/>
            <a:ext cx="2444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36"/>
          <p:cNvSpPr/>
          <p:nvPr/>
        </p:nvSpPr>
        <p:spPr>
          <a:xfrm>
            <a:off x="9273434" y="2249153"/>
            <a:ext cx="2447400" cy="3424800"/>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36"/>
          <p:cNvSpPr txBox="1">
            <a:spLocks noGrp="1"/>
          </p:cNvSpPr>
          <p:nvPr>
            <p:ph type="body" idx="7"/>
          </p:nvPr>
        </p:nvSpPr>
        <p:spPr>
          <a:xfrm>
            <a:off x="9437665" y="2409368"/>
            <a:ext cx="21282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36"/>
          <p:cNvSpPr txBox="1">
            <a:spLocks noGrp="1"/>
          </p:cNvSpPr>
          <p:nvPr>
            <p:ph type="body" idx="8"/>
          </p:nvPr>
        </p:nvSpPr>
        <p:spPr>
          <a:xfrm>
            <a:off x="9279404" y="1820707"/>
            <a:ext cx="2444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179"/>
        <p:cNvGrpSpPr/>
        <p:nvPr/>
      </p:nvGrpSpPr>
      <p:grpSpPr>
        <a:xfrm>
          <a:off x="0" y="0"/>
          <a:ext cx="0" cy="0"/>
          <a:chOff x="0" y="0"/>
          <a:chExt cx="0" cy="0"/>
        </a:xfrm>
      </p:grpSpPr>
      <p:sp>
        <p:nvSpPr>
          <p:cNvPr id="180" name="Google Shape;180;p37"/>
          <p:cNvSpPr/>
          <p:nvPr/>
        </p:nvSpPr>
        <p:spPr>
          <a:xfrm>
            <a:off x="460979" y="2172953"/>
            <a:ext cx="33882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37"/>
          <p:cNvSpPr/>
          <p:nvPr/>
        </p:nvSpPr>
        <p:spPr>
          <a:xfrm>
            <a:off x="4415701" y="2172953"/>
            <a:ext cx="33882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Google Shape;182;p37"/>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7"/>
          <p:cNvSpPr txBox="1">
            <a:spLocks noGrp="1"/>
          </p:cNvSpPr>
          <p:nvPr>
            <p:ph type="body" idx="1"/>
          </p:nvPr>
        </p:nvSpPr>
        <p:spPr>
          <a:xfrm>
            <a:off x="619241" y="2331546"/>
            <a:ext cx="3078000" cy="31197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7"/>
          <p:cNvSpPr txBox="1">
            <a:spLocks noGrp="1"/>
          </p:cNvSpPr>
          <p:nvPr>
            <p:ph type="body" idx="2"/>
          </p:nvPr>
        </p:nvSpPr>
        <p:spPr>
          <a:xfrm>
            <a:off x="4579931" y="2333168"/>
            <a:ext cx="30780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37"/>
          <p:cNvSpPr txBox="1">
            <a:spLocks noGrp="1"/>
          </p:cNvSpPr>
          <p:nvPr>
            <p:ph type="body" idx="3"/>
          </p:nvPr>
        </p:nvSpPr>
        <p:spPr>
          <a:xfrm>
            <a:off x="4421670"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7"/>
          <p:cNvSpPr txBox="1">
            <a:spLocks noGrp="1"/>
          </p:cNvSpPr>
          <p:nvPr>
            <p:ph type="body" idx="4"/>
          </p:nvPr>
        </p:nvSpPr>
        <p:spPr>
          <a:xfrm>
            <a:off x="460979"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37"/>
          <p:cNvSpPr/>
          <p:nvPr/>
        </p:nvSpPr>
        <p:spPr>
          <a:xfrm>
            <a:off x="8332877" y="2172953"/>
            <a:ext cx="3388200" cy="3424800"/>
          </a:xfrm>
          <a:prstGeom prst="snip1Rect">
            <a:avLst>
              <a:gd name="adj" fmla="val 16667"/>
            </a:avLst>
          </a:prstGeom>
          <a:solidFill>
            <a:schemeClr val="dk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37"/>
          <p:cNvSpPr txBox="1">
            <a:spLocks noGrp="1"/>
          </p:cNvSpPr>
          <p:nvPr>
            <p:ph type="body" idx="5"/>
          </p:nvPr>
        </p:nvSpPr>
        <p:spPr>
          <a:xfrm>
            <a:off x="8497107" y="2333168"/>
            <a:ext cx="30780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37"/>
          <p:cNvSpPr txBox="1">
            <a:spLocks noGrp="1"/>
          </p:cNvSpPr>
          <p:nvPr>
            <p:ph type="body" idx="6"/>
          </p:nvPr>
        </p:nvSpPr>
        <p:spPr>
          <a:xfrm>
            <a:off x="8338846"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190"/>
        <p:cNvGrpSpPr/>
        <p:nvPr/>
      </p:nvGrpSpPr>
      <p:grpSpPr>
        <a:xfrm>
          <a:off x="0" y="0"/>
          <a:ext cx="0" cy="0"/>
          <a:chOff x="0" y="0"/>
          <a:chExt cx="0" cy="0"/>
        </a:xfrm>
      </p:grpSpPr>
      <p:pic>
        <p:nvPicPr>
          <p:cNvPr id="191" name="Google Shape;191;p65"/>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192"/>
        <p:cNvGrpSpPr/>
        <p:nvPr/>
      </p:nvGrpSpPr>
      <p:grpSpPr>
        <a:xfrm>
          <a:off x="0" y="0"/>
          <a:ext cx="0" cy="0"/>
          <a:chOff x="0" y="0"/>
          <a:chExt cx="0" cy="0"/>
        </a:xfrm>
      </p:grpSpPr>
      <p:pic>
        <p:nvPicPr>
          <p:cNvPr id="193" name="Google Shape;193;p66"/>
          <p:cNvPicPr preferRelativeResize="0"/>
          <p:nvPr/>
        </p:nvPicPr>
        <p:blipFill rotWithShape="1">
          <a:blip r:embed="rId2">
            <a:alphaModFix/>
          </a:blip>
          <a:srcRect/>
          <a:stretch/>
        </p:blipFill>
        <p:spPr>
          <a:xfrm>
            <a:off x="507202" y="2844918"/>
            <a:ext cx="5760662" cy="90617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194"/>
        <p:cNvGrpSpPr/>
        <p:nvPr/>
      </p:nvGrpSpPr>
      <p:grpSpPr>
        <a:xfrm>
          <a:off x="0" y="0"/>
          <a:ext cx="0" cy="0"/>
          <a:chOff x="0" y="0"/>
          <a:chExt cx="0" cy="0"/>
        </a:xfrm>
      </p:grpSpPr>
      <p:pic>
        <p:nvPicPr>
          <p:cNvPr id="195" name="Google Shape;195;p67" descr="A picture containing red, ligh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6" name="Google Shape;196;p67"/>
          <p:cNvPicPr preferRelativeResize="0"/>
          <p:nvPr/>
        </p:nvPicPr>
        <p:blipFill rotWithShape="1">
          <a:blip r:embed="rId3">
            <a:alphaModFix/>
          </a:blip>
          <a:srcRect/>
          <a:stretch/>
        </p:blipFill>
        <p:spPr>
          <a:xfrm>
            <a:off x="507202" y="2844918"/>
            <a:ext cx="5760662" cy="90617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197"/>
        <p:cNvGrpSpPr/>
        <p:nvPr/>
      </p:nvGrpSpPr>
      <p:grpSpPr>
        <a:xfrm>
          <a:off x="0" y="0"/>
          <a:ext cx="0" cy="0"/>
          <a:chOff x="0" y="0"/>
          <a:chExt cx="0" cy="0"/>
        </a:xfrm>
      </p:grpSpPr>
      <p:sp>
        <p:nvSpPr>
          <p:cNvPr id="198" name="Google Shape;198;p68"/>
          <p:cNvSpPr/>
          <p:nvPr/>
        </p:nvSpPr>
        <p:spPr>
          <a:xfrm>
            <a:off x="0" y="0"/>
            <a:ext cx="7046100" cy="6858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68" descr="A picture containing person, black, holding, white&#10;&#10;Description automatically generated"/>
          <p:cNvPicPr preferRelativeResize="0"/>
          <p:nvPr/>
        </p:nvPicPr>
        <p:blipFill rotWithShape="1">
          <a:blip r:embed="rId2">
            <a:alphaModFix/>
          </a:blip>
          <a:srcRect r="26291"/>
          <a:stretch/>
        </p:blipFill>
        <p:spPr>
          <a:xfrm>
            <a:off x="3205175" y="0"/>
            <a:ext cx="8986824" cy="6858000"/>
          </a:xfrm>
          <a:prstGeom prst="rect">
            <a:avLst/>
          </a:prstGeom>
          <a:noFill/>
          <a:ln>
            <a:noFill/>
          </a:ln>
        </p:spPr>
      </p:pic>
      <p:sp>
        <p:nvSpPr>
          <p:cNvPr id="200" name="Google Shape;200;p68"/>
          <p:cNvSpPr txBox="1">
            <a:spLocks noGrp="1"/>
          </p:cNvSpPr>
          <p:nvPr>
            <p:ph type="ctrTitle"/>
          </p:nvPr>
        </p:nvSpPr>
        <p:spPr>
          <a:xfrm>
            <a:off x="460980" y="1122363"/>
            <a:ext cx="9144000" cy="2387700"/>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6000"/>
              <a:buFont typeface="Barlow"/>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68"/>
          <p:cNvSpPr txBox="1">
            <a:spLocks noGrp="1"/>
          </p:cNvSpPr>
          <p:nvPr>
            <p:ph type="subTitle" idx="1"/>
          </p:nvPr>
        </p:nvSpPr>
        <p:spPr>
          <a:xfrm>
            <a:off x="460980" y="3602038"/>
            <a:ext cx="9144000" cy="1655700"/>
          </a:xfrm>
          <a:prstGeom prst="rect">
            <a:avLst/>
          </a:prstGeom>
          <a:noFill/>
          <a:ln>
            <a:noFill/>
          </a:ln>
        </p:spPr>
        <p:txBody>
          <a:bodyPr spcFirstLastPara="1" wrap="square" lIns="0" tIns="45700" rIns="0" bIns="45700" anchor="t" anchorCtr="0">
            <a:noAutofit/>
          </a:bodyPr>
          <a:lstStyle>
            <a:lvl1pPr lvl="0" algn="l">
              <a:lnSpc>
                <a:spcPct val="90000"/>
              </a:lnSpc>
              <a:spcBef>
                <a:spcPts val="1000"/>
              </a:spcBef>
              <a:spcAft>
                <a:spcPts val="0"/>
              </a:spcAft>
              <a:buSzPts val="1800"/>
              <a:buNone/>
              <a:defRPr sz="2400">
                <a:solidFill>
                  <a:schemeClr val="lt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2" name="Google Shape;202;p68"/>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3"/>
        <p:cNvGrpSpPr/>
        <p:nvPr/>
      </p:nvGrpSpPr>
      <p:grpSpPr>
        <a:xfrm>
          <a:off x="0" y="0"/>
          <a:ext cx="0" cy="0"/>
          <a:chOff x="0" y="0"/>
          <a:chExt cx="0" cy="0"/>
        </a:xfrm>
      </p:grpSpPr>
      <p:sp>
        <p:nvSpPr>
          <p:cNvPr id="204" name="Google Shape;204;p69"/>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5"/>
        <p:cNvGrpSpPr/>
        <p:nvPr/>
      </p:nvGrpSpPr>
      <p:grpSpPr>
        <a:xfrm>
          <a:off x="0" y="0"/>
          <a:ext cx="0" cy="0"/>
          <a:chOff x="0" y="0"/>
          <a:chExt cx="0" cy="0"/>
        </a:xfrm>
      </p:grpSpPr>
      <p:sp>
        <p:nvSpPr>
          <p:cNvPr id="206" name="Google Shape;206;p70"/>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70"/>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SzPts val="135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26"/>
        <p:cNvGrpSpPr/>
        <p:nvPr/>
      </p:nvGrpSpPr>
      <p:grpSpPr>
        <a:xfrm>
          <a:off x="0" y="0"/>
          <a:ext cx="0" cy="0"/>
          <a:chOff x="0" y="0"/>
          <a:chExt cx="0" cy="0"/>
        </a:xfrm>
      </p:grpSpPr>
      <p:pic>
        <p:nvPicPr>
          <p:cNvPr id="27" name="Google Shape;27;p41"/>
          <p:cNvPicPr preferRelativeResize="0"/>
          <p:nvPr/>
        </p:nvPicPr>
        <p:blipFill rotWithShape="1">
          <a:blip r:embed="rId2">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8"/>
        <p:cNvGrpSpPr/>
        <p:nvPr/>
      </p:nvGrpSpPr>
      <p:grpSpPr>
        <a:xfrm>
          <a:off x="0" y="0"/>
          <a:ext cx="0" cy="0"/>
          <a:chOff x="0" y="0"/>
          <a:chExt cx="0" cy="0"/>
        </a:xfrm>
      </p:grpSpPr>
      <p:sp>
        <p:nvSpPr>
          <p:cNvPr id="209" name="Google Shape;209;p71"/>
          <p:cNvSpPr txBox="1">
            <a:spLocks noGrp="1"/>
          </p:cNvSpPr>
          <p:nvPr>
            <p:ph type="title"/>
          </p:nvPr>
        </p:nvSpPr>
        <p:spPr>
          <a:xfrm>
            <a:off x="460979" y="184945"/>
            <a:ext cx="11259900" cy="992100"/>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71"/>
          <p:cNvSpPr txBox="1">
            <a:spLocks noGrp="1"/>
          </p:cNvSpPr>
          <p:nvPr>
            <p:ph type="body" idx="1"/>
          </p:nvPr>
        </p:nvSpPr>
        <p:spPr>
          <a:xfrm>
            <a:off x="460979" y="2136530"/>
            <a:ext cx="11259900" cy="40404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SzPts val="135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71"/>
          <p:cNvSpPr txBox="1">
            <a:spLocks noGrp="1"/>
          </p:cNvSpPr>
          <p:nvPr>
            <p:ph type="body" idx="2"/>
          </p:nvPr>
        </p:nvSpPr>
        <p:spPr>
          <a:xfrm>
            <a:off x="460375" y="1177132"/>
            <a:ext cx="11270700" cy="6426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12"/>
        <p:cNvGrpSpPr/>
        <p:nvPr/>
      </p:nvGrpSpPr>
      <p:grpSpPr>
        <a:xfrm>
          <a:off x="0" y="0"/>
          <a:ext cx="0" cy="0"/>
          <a:chOff x="0" y="0"/>
          <a:chExt cx="0" cy="0"/>
        </a:xfrm>
      </p:grpSpPr>
      <p:sp>
        <p:nvSpPr>
          <p:cNvPr id="213" name="Google Shape;213;p72"/>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72"/>
          <p:cNvSpPr txBox="1">
            <a:spLocks noGrp="1"/>
          </p:cNvSpPr>
          <p:nvPr>
            <p:ph type="body" idx="1"/>
          </p:nvPr>
        </p:nvSpPr>
        <p:spPr>
          <a:xfrm>
            <a:off x="460979" y="2280402"/>
            <a:ext cx="5399700" cy="38967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72"/>
          <p:cNvSpPr txBox="1">
            <a:spLocks noGrp="1"/>
          </p:cNvSpPr>
          <p:nvPr>
            <p:ph type="body" idx="2"/>
          </p:nvPr>
        </p:nvSpPr>
        <p:spPr>
          <a:xfrm>
            <a:off x="6321123" y="2282025"/>
            <a:ext cx="5399700" cy="38949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6" name="Google Shape;216;p72"/>
          <p:cNvCxnSpPr/>
          <p:nvPr/>
        </p:nvCxnSpPr>
        <p:spPr>
          <a:xfrm>
            <a:off x="5968778" y="1585913"/>
            <a:ext cx="0" cy="4590300"/>
          </a:xfrm>
          <a:prstGeom prst="straightConnector1">
            <a:avLst/>
          </a:prstGeom>
          <a:noFill/>
          <a:ln w="12700" cap="flat" cmpd="sng">
            <a:solidFill>
              <a:schemeClr val="accent5"/>
            </a:solidFill>
            <a:prstDash val="solid"/>
            <a:miter lim="800000"/>
            <a:headEnd type="none" w="sm" len="sm"/>
            <a:tailEnd type="none" w="sm" len="sm"/>
          </a:ln>
        </p:spPr>
      </p:cxnSp>
      <p:sp>
        <p:nvSpPr>
          <p:cNvPr id="217" name="Google Shape;217;p72"/>
          <p:cNvSpPr txBox="1">
            <a:spLocks noGrp="1"/>
          </p:cNvSpPr>
          <p:nvPr>
            <p:ph type="body" idx="3"/>
          </p:nvPr>
        </p:nvSpPr>
        <p:spPr>
          <a:xfrm>
            <a:off x="6321123" y="1587535"/>
            <a:ext cx="5399700" cy="5844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72"/>
          <p:cNvSpPr txBox="1">
            <a:spLocks noGrp="1"/>
          </p:cNvSpPr>
          <p:nvPr>
            <p:ph type="body" idx="4"/>
          </p:nvPr>
        </p:nvSpPr>
        <p:spPr>
          <a:xfrm>
            <a:off x="460978" y="1587535"/>
            <a:ext cx="5399700" cy="5844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19"/>
        <p:cNvGrpSpPr/>
        <p:nvPr/>
      </p:nvGrpSpPr>
      <p:grpSpPr>
        <a:xfrm>
          <a:off x="0" y="0"/>
          <a:ext cx="0" cy="0"/>
          <a:chOff x="0" y="0"/>
          <a:chExt cx="0" cy="0"/>
        </a:xfrm>
      </p:grpSpPr>
      <p:sp>
        <p:nvSpPr>
          <p:cNvPr id="220" name="Google Shape;220;p73"/>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73"/>
          <p:cNvSpPr txBox="1">
            <a:spLocks noGrp="1"/>
          </p:cNvSpPr>
          <p:nvPr>
            <p:ph type="body" idx="1"/>
          </p:nvPr>
        </p:nvSpPr>
        <p:spPr>
          <a:xfrm>
            <a:off x="460979" y="2282023"/>
            <a:ext cx="3474600" cy="38943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73"/>
          <p:cNvSpPr txBox="1">
            <a:spLocks noGrp="1"/>
          </p:cNvSpPr>
          <p:nvPr>
            <p:ph type="body" idx="2"/>
          </p:nvPr>
        </p:nvSpPr>
        <p:spPr>
          <a:xfrm>
            <a:off x="4354103" y="2282023"/>
            <a:ext cx="3474600" cy="38943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73"/>
          <p:cNvSpPr txBox="1">
            <a:spLocks noGrp="1"/>
          </p:cNvSpPr>
          <p:nvPr>
            <p:ph type="body" idx="3"/>
          </p:nvPr>
        </p:nvSpPr>
        <p:spPr>
          <a:xfrm>
            <a:off x="8247227" y="2282023"/>
            <a:ext cx="3474600" cy="38943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000"/>
              </a:spcBef>
              <a:spcAft>
                <a:spcPts val="0"/>
              </a:spcAft>
              <a:buSzPts val="1800"/>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4" name="Google Shape;224;p73"/>
          <p:cNvCxnSpPr/>
          <p:nvPr/>
        </p:nvCxnSpPr>
        <p:spPr>
          <a:xfrm>
            <a:off x="7919499" y="1585913"/>
            <a:ext cx="0" cy="4590300"/>
          </a:xfrm>
          <a:prstGeom prst="straightConnector1">
            <a:avLst/>
          </a:prstGeom>
          <a:noFill/>
          <a:ln w="12700" cap="flat" cmpd="sng">
            <a:solidFill>
              <a:schemeClr val="accent5"/>
            </a:solidFill>
            <a:prstDash val="solid"/>
            <a:miter lim="800000"/>
            <a:headEnd type="none" w="sm" len="sm"/>
            <a:tailEnd type="none" w="sm" len="sm"/>
          </a:ln>
        </p:spPr>
      </p:cxnSp>
      <p:cxnSp>
        <p:nvCxnSpPr>
          <p:cNvPr id="225" name="Google Shape;225;p73"/>
          <p:cNvCxnSpPr/>
          <p:nvPr/>
        </p:nvCxnSpPr>
        <p:spPr>
          <a:xfrm>
            <a:off x="4031311" y="1585913"/>
            <a:ext cx="0" cy="4590300"/>
          </a:xfrm>
          <a:prstGeom prst="straightConnector1">
            <a:avLst/>
          </a:prstGeom>
          <a:noFill/>
          <a:ln w="12700" cap="flat" cmpd="sng">
            <a:solidFill>
              <a:schemeClr val="accent5"/>
            </a:solidFill>
            <a:prstDash val="solid"/>
            <a:miter lim="800000"/>
            <a:headEnd type="none" w="sm" len="sm"/>
            <a:tailEnd type="none" w="sm" len="sm"/>
          </a:ln>
        </p:spPr>
      </p:cxnSp>
      <p:sp>
        <p:nvSpPr>
          <p:cNvPr id="226" name="Google Shape;226;p73"/>
          <p:cNvSpPr txBox="1">
            <a:spLocks noGrp="1"/>
          </p:cNvSpPr>
          <p:nvPr>
            <p:ph type="body" idx="4"/>
          </p:nvPr>
        </p:nvSpPr>
        <p:spPr>
          <a:xfrm>
            <a:off x="4354103" y="1585914"/>
            <a:ext cx="3474600" cy="5847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73"/>
          <p:cNvSpPr txBox="1">
            <a:spLocks noGrp="1"/>
          </p:cNvSpPr>
          <p:nvPr>
            <p:ph type="body" idx="5"/>
          </p:nvPr>
        </p:nvSpPr>
        <p:spPr>
          <a:xfrm>
            <a:off x="8247227" y="1585914"/>
            <a:ext cx="3474600" cy="5847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73"/>
          <p:cNvSpPr txBox="1">
            <a:spLocks noGrp="1"/>
          </p:cNvSpPr>
          <p:nvPr>
            <p:ph type="body" idx="6"/>
          </p:nvPr>
        </p:nvSpPr>
        <p:spPr>
          <a:xfrm>
            <a:off x="460979" y="1585914"/>
            <a:ext cx="3474600" cy="5847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2100"/>
              <a:buNone/>
              <a:defRPr>
                <a:solidFill>
                  <a:schemeClr val="accent5"/>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229"/>
        <p:cNvGrpSpPr/>
        <p:nvPr/>
      </p:nvGrpSpPr>
      <p:grpSpPr>
        <a:xfrm>
          <a:off x="0" y="0"/>
          <a:ext cx="0" cy="0"/>
          <a:chOff x="0" y="0"/>
          <a:chExt cx="0" cy="0"/>
        </a:xfrm>
      </p:grpSpPr>
      <p:sp>
        <p:nvSpPr>
          <p:cNvPr id="230" name="Google Shape;230;p74"/>
          <p:cNvSpPr/>
          <p:nvPr/>
        </p:nvSpPr>
        <p:spPr>
          <a:xfrm>
            <a:off x="460978" y="1944353"/>
            <a:ext cx="54057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74"/>
          <p:cNvSpPr/>
          <p:nvPr/>
        </p:nvSpPr>
        <p:spPr>
          <a:xfrm>
            <a:off x="6315154" y="1944353"/>
            <a:ext cx="54057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74"/>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74"/>
          <p:cNvSpPr txBox="1">
            <a:spLocks noGrp="1"/>
          </p:cNvSpPr>
          <p:nvPr>
            <p:ph type="body" idx="1"/>
          </p:nvPr>
        </p:nvSpPr>
        <p:spPr>
          <a:xfrm>
            <a:off x="619241" y="2102946"/>
            <a:ext cx="5087100" cy="31197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74"/>
          <p:cNvSpPr txBox="1">
            <a:spLocks noGrp="1"/>
          </p:cNvSpPr>
          <p:nvPr>
            <p:ph type="body" idx="2"/>
          </p:nvPr>
        </p:nvSpPr>
        <p:spPr>
          <a:xfrm>
            <a:off x="6479385" y="2104568"/>
            <a:ext cx="50871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74"/>
          <p:cNvSpPr txBox="1">
            <a:spLocks noGrp="1"/>
          </p:cNvSpPr>
          <p:nvPr>
            <p:ph type="body" idx="3"/>
          </p:nvPr>
        </p:nvSpPr>
        <p:spPr>
          <a:xfrm>
            <a:off x="6321123" y="1515907"/>
            <a:ext cx="5399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74"/>
          <p:cNvSpPr txBox="1">
            <a:spLocks noGrp="1"/>
          </p:cNvSpPr>
          <p:nvPr>
            <p:ph type="body" idx="4"/>
          </p:nvPr>
        </p:nvSpPr>
        <p:spPr>
          <a:xfrm>
            <a:off x="460978" y="1515907"/>
            <a:ext cx="53997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Box #2">
  <p:cSld name="Three Box_1">
    <p:spTree>
      <p:nvGrpSpPr>
        <p:cNvPr id="1" name="Shape 237"/>
        <p:cNvGrpSpPr/>
        <p:nvPr/>
      </p:nvGrpSpPr>
      <p:grpSpPr>
        <a:xfrm>
          <a:off x="0" y="0"/>
          <a:ext cx="0" cy="0"/>
          <a:chOff x="0" y="0"/>
          <a:chExt cx="0" cy="0"/>
        </a:xfrm>
      </p:grpSpPr>
      <p:sp>
        <p:nvSpPr>
          <p:cNvPr id="238" name="Google Shape;238;p75"/>
          <p:cNvSpPr/>
          <p:nvPr/>
        </p:nvSpPr>
        <p:spPr>
          <a:xfrm>
            <a:off x="460979" y="2172953"/>
            <a:ext cx="3388200" cy="3424800"/>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p75"/>
          <p:cNvSpPr/>
          <p:nvPr/>
        </p:nvSpPr>
        <p:spPr>
          <a:xfrm>
            <a:off x="4415701" y="2172953"/>
            <a:ext cx="3388200" cy="3424800"/>
          </a:xfrm>
          <a:prstGeom prst="snip1Rect">
            <a:avLst>
              <a:gd name="adj" fmla="val 16667"/>
            </a:avLst>
          </a:prstGeom>
          <a:solidFill>
            <a:srgbClr val="98102A"/>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7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75"/>
          <p:cNvSpPr txBox="1">
            <a:spLocks noGrp="1"/>
          </p:cNvSpPr>
          <p:nvPr>
            <p:ph type="body" idx="1"/>
          </p:nvPr>
        </p:nvSpPr>
        <p:spPr>
          <a:xfrm>
            <a:off x="619241" y="2331546"/>
            <a:ext cx="3078000" cy="31197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75"/>
          <p:cNvSpPr txBox="1">
            <a:spLocks noGrp="1"/>
          </p:cNvSpPr>
          <p:nvPr>
            <p:ph type="body" idx="2"/>
          </p:nvPr>
        </p:nvSpPr>
        <p:spPr>
          <a:xfrm>
            <a:off x="4579931" y="2333168"/>
            <a:ext cx="30780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75"/>
          <p:cNvSpPr txBox="1">
            <a:spLocks noGrp="1"/>
          </p:cNvSpPr>
          <p:nvPr>
            <p:ph type="body" idx="3"/>
          </p:nvPr>
        </p:nvSpPr>
        <p:spPr>
          <a:xfrm>
            <a:off x="4421670"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75"/>
          <p:cNvSpPr txBox="1">
            <a:spLocks noGrp="1"/>
          </p:cNvSpPr>
          <p:nvPr>
            <p:ph type="body" idx="4"/>
          </p:nvPr>
        </p:nvSpPr>
        <p:spPr>
          <a:xfrm>
            <a:off x="460979"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75"/>
          <p:cNvSpPr/>
          <p:nvPr/>
        </p:nvSpPr>
        <p:spPr>
          <a:xfrm>
            <a:off x="8332877" y="2172953"/>
            <a:ext cx="3388200" cy="3424800"/>
          </a:xfrm>
          <a:prstGeom prst="snip1Rect">
            <a:avLst>
              <a:gd name="adj" fmla="val 16667"/>
            </a:avLst>
          </a:prstGeom>
          <a:solidFill>
            <a:srgbClr val="1B516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75"/>
          <p:cNvSpPr txBox="1">
            <a:spLocks noGrp="1"/>
          </p:cNvSpPr>
          <p:nvPr>
            <p:ph type="body" idx="5"/>
          </p:nvPr>
        </p:nvSpPr>
        <p:spPr>
          <a:xfrm>
            <a:off x="8497107" y="2333168"/>
            <a:ext cx="3078000" cy="3118500"/>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Clr>
                <a:schemeClr val="lt1"/>
              </a:buClr>
              <a:buSzPts val="1350"/>
              <a:buChar char="▪"/>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75"/>
          <p:cNvSpPr txBox="1">
            <a:spLocks noGrp="1"/>
          </p:cNvSpPr>
          <p:nvPr>
            <p:ph type="body" idx="6"/>
          </p:nvPr>
        </p:nvSpPr>
        <p:spPr>
          <a:xfrm>
            <a:off x="8338846" y="1744507"/>
            <a:ext cx="3384300" cy="4179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SzPts val="1500"/>
              <a:buNone/>
              <a:defRPr sz="2000">
                <a:solidFill>
                  <a:schemeClr val="dk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248"/>
        <p:cNvGrpSpPr/>
        <p:nvPr/>
      </p:nvGrpSpPr>
      <p:grpSpPr>
        <a:xfrm>
          <a:off x="0" y="0"/>
          <a:ext cx="0" cy="0"/>
          <a:chOff x="0" y="0"/>
          <a:chExt cx="0" cy="0"/>
        </a:xfrm>
      </p:grpSpPr>
      <p:pic>
        <p:nvPicPr>
          <p:cNvPr id="249" name="Google Shape;249;p76"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0" name="Google Shape;250;p76"/>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76"/>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2" name="Google Shape;252;p76"/>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253"/>
        <p:cNvGrpSpPr/>
        <p:nvPr/>
      </p:nvGrpSpPr>
      <p:grpSpPr>
        <a:xfrm>
          <a:off x="0" y="0"/>
          <a:ext cx="0" cy="0"/>
          <a:chOff x="0" y="0"/>
          <a:chExt cx="0" cy="0"/>
        </a:xfrm>
      </p:grpSpPr>
      <p:pic>
        <p:nvPicPr>
          <p:cNvPr id="254" name="Google Shape;254;p77" descr="A picture containing red, woman, street,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55" name="Google Shape;255;p77"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6" name="Google Shape;256;p77"/>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77"/>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8" name="Google Shape;258;p77"/>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259"/>
        <p:cNvGrpSpPr/>
        <p:nvPr/>
      </p:nvGrpSpPr>
      <p:grpSpPr>
        <a:xfrm>
          <a:off x="0" y="0"/>
          <a:ext cx="0" cy="0"/>
          <a:chOff x="0" y="0"/>
          <a:chExt cx="0" cy="0"/>
        </a:xfrm>
      </p:grpSpPr>
      <p:pic>
        <p:nvPicPr>
          <p:cNvPr id="260" name="Google Shape;260;p78" descr="A picture containing camera, sitting, man, table&#10;&#10;Description automatically generated"/>
          <p:cNvPicPr preferRelativeResize="0"/>
          <p:nvPr/>
        </p:nvPicPr>
        <p:blipFill rotWithShape="1">
          <a:blip r:embed="rId2">
            <a:alphaModFix/>
          </a:blip>
          <a:srcRect r="18704"/>
          <a:stretch/>
        </p:blipFill>
        <p:spPr>
          <a:xfrm>
            <a:off x="2280650" y="0"/>
            <a:ext cx="9911352" cy="6858000"/>
          </a:xfrm>
          <a:prstGeom prst="rect">
            <a:avLst/>
          </a:prstGeom>
          <a:noFill/>
          <a:ln>
            <a:noFill/>
          </a:ln>
        </p:spPr>
      </p:pic>
      <p:pic>
        <p:nvPicPr>
          <p:cNvPr id="261" name="Google Shape;261;p78"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2" name="Google Shape;262;p78"/>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350"/>
              <a:buNone/>
              <a:defRPr sz="1800">
                <a:solidFill>
                  <a:srgbClr val="9EB7BF"/>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78"/>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4" name="Google Shape;264;p78"/>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265"/>
        <p:cNvGrpSpPr/>
        <p:nvPr/>
      </p:nvGrpSpPr>
      <p:grpSpPr>
        <a:xfrm>
          <a:off x="0" y="0"/>
          <a:ext cx="0" cy="0"/>
          <a:chOff x="0" y="0"/>
          <a:chExt cx="0" cy="0"/>
        </a:xfrm>
      </p:grpSpPr>
      <p:pic>
        <p:nvPicPr>
          <p:cNvPr id="266" name="Google Shape;266;p79" descr="A picture containing light, black, large,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7" name="Google Shape;267;p79"/>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8" name="Google Shape;268;p79"/>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269"/>
        <p:cNvGrpSpPr/>
        <p:nvPr/>
      </p:nvGrpSpPr>
      <p:grpSpPr>
        <a:xfrm>
          <a:off x="0" y="0"/>
          <a:ext cx="0" cy="0"/>
          <a:chOff x="0" y="0"/>
          <a:chExt cx="0" cy="0"/>
        </a:xfrm>
      </p:grpSpPr>
      <p:pic>
        <p:nvPicPr>
          <p:cNvPr id="270" name="Google Shape;270;p80" descr="A young person sitting in front of a computer&#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71" name="Google Shape;271;p80"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2" name="Google Shape;272;p80"/>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3" name="Google Shape;273;p80"/>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28"/>
        <p:cNvGrpSpPr/>
        <p:nvPr/>
      </p:nvGrpSpPr>
      <p:grpSpPr>
        <a:xfrm>
          <a:off x="0" y="0"/>
          <a:ext cx="0" cy="0"/>
          <a:chOff x="0" y="0"/>
          <a:chExt cx="0" cy="0"/>
        </a:xfrm>
      </p:grpSpPr>
      <p:pic>
        <p:nvPicPr>
          <p:cNvPr id="29" name="Google Shape;29;p42"/>
          <p:cNvPicPr preferRelativeResize="0"/>
          <p:nvPr/>
        </p:nvPicPr>
        <p:blipFill rotWithShape="1">
          <a:blip r:embed="rId2">
            <a:alphaModFix/>
          </a:blip>
          <a:srcRect/>
          <a:stretch/>
        </p:blipFill>
        <p:spPr>
          <a:xfrm>
            <a:off x="507202" y="2844918"/>
            <a:ext cx="5760665" cy="90617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274"/>
        <p:cNvGrpSpPr/>
        <p:nvPr/>
      </p:nvGrpSpPr>
      <p:grpSpPr>
        <a:xfrm>
          <a:off x="0" y="0"/>
          <a:ext cx="0" cy="0"/>
          <a:chOff x="0" y="0"/>
          <a:chExt cx="0" cy="0"/>
        </a:xfrm>
      </p:grpSpPr>
      <p:pic>
        <p:nvPicPr>
          <p:cNvPr id="275" name="Google Shape;275;p81" descr="A person sitting at a table using a computer&#10;&#10;Description automatically generated"/>
          <p:cNvPicPr preferRelativeResize="0"/>
          <p:nvPr/>
        </p:nvPicPr>
        <p:blipFill rotWithShape="1">
          <a:blip r:embed="rId2">
            <a:alphaModFix/>
          </a:blip>
          <a:srcRect r="24115"/>
          <a:stretch/>
        </p:blipFill>
        <p:spPr>
          <a:xfrm>
            <a:off x="2940147" y="0"/>
            <a:ext cx="9251851" cy="6858000"/>
          </a:xfrm>
          <a:prstGeom prst="rect">
            <a:avLst/>
          </a:prstGeom>
          <a:noFill/>
          <a:ln>
            <a:noFill/>
          </a:ln>
        </p:spPr>
      </p:pic>
      <p:pic>
        <p:nvPicPr>
          <p:cNvPr id="276" name="Google Shape;276;p81"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7" name="Google Shape;277;p81"/>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8" name="Google Shape;278;p81"/>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279"/>
        <p:cNvGrpSpPr/>
        <p:nvPr/>
      </p:nvGrpSpPr>
      <p:grpSpPr>
        <a:xfrm>
          <a:off x="0" y="0"/>
          <a:ext cx="0" cy="0"/>
          <a:chOff x="0" y="0"/>
          <a:chExt cx="0" cy="0"/>
        </a:xfrm>
      </p:grpSpPr>
      <p:pic>
        <p:nvPicPr>
          <p:cNvPr id="280" name="Google Shape;280;p82" descr="A group of people sitting at a table using a computer&#10;&#10;Description automatically generated"/>
          <p:cNvPicPr preferRelativeResize="0"/>
          <p:nvPr/>
        </p:nvPicPr>
        <p:blipFill rotWithShape="1">
          <a:blip r:embed="rId2">
            <a:alphaModFix/>
          </a:blip>
          <a:srcRect r="11534"/>
          <a:stretch/>
        </p:blipFill>
        <p:spPr>
          <a:xfrm>
            <a:off x="1406769" y="0"/>
            <a:ext cx="10785230" cy="6858000"/>
          </a:xfrm>
          <a:prstGeom prst="rect">
            <a:avLst/>
          </a:prstGeom>
          <a:noFill/>
          <a:ln>
            <a:noFill/>
          </a:ln>
        </p:spPr>
      </p:pic>
      <p:pic>
        <p:nvPicPr>
          <p:cNvPr id="281" name="Google Shape;281;p82"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82" name="Google Shape;282;p82"/>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3" name="Google Shape;283;p82"/>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284"/>
        <p:cNvGrpSpPr/>
        <p:nvPr/>
      </p:nvGrpSpPr>
      <p:grpSpPr>
        <a:xfrm>
          <a:off x="0" y="0"/>
          <a:ext cx="0" cy="0"/>
          <a:chOff x="0" y="0"/>
          <a:chExt cx="0" cy="0"/>
        </a:xfrm>
      </p:grpSpPr>
      <p:sp>
        <p:nvSpPr>
          <p:cNvPr id="285" name="Google Shape;285;p83"/>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83"/>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7" name="Google Shape;287;p83"/>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288"/>
        <p:cNvGrpSpPr/>
        <p:nvPr/>
      </p:nvGrpSpPr>
      <p:grpSpPr>
        <a:xfrm>
          <a:off x="0" y="0"/>
          <a:ext cx="0" cy="0"/>
          <a:chOff x="0" y="0"/>
          <a:chExt cx="0" cy="0"/>
        </a:xfrm>
      </p:grpSpPr>
      <p:sp>
        <p:nvSpPr>
          <p:cNvPr id="289" name="Google Shape;289;p84"/>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0" name="Google Shape;290;p84"/>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291"/>
        <p:cNvGrpSpPr/>
        <p:nvPr/>
      </p:nvGrpSpPr>
      <p:grpSpPr>
        <a:xfrm>
          <a:off x="0" y="0"/>
          <a:ext cx="0" cy="0"/>
          <a:chOff x="0" y="0"/>
          <a:chExt cx="0" cy="0"/>
        </a:xfrm>
      </p:grpSpPr>
      <p:pic>
        <p:nvPicPr>
          <p:cNvPr id="292" name="Google Shape;292;p85" descr="A close up of a logo&#10;&#10;Description automatically generated"/>
          <p:cNvPicPr preferRelativeResize="0"/>
          <p:nvPr/>
        </p:nvPicPr>
        <p:blipFill rotWithShape="1">
          <a:blip r:embed="rId2">
            <a:alphaModFix amt="50000"/>
          </a:blip>
          <a:srcRect r="14273"/>
          <a:stretch/>
        </p:blipFill>
        <p:spPr>
          <a:xfrm>
            <a:off x="1739900" y="0"/>
            <a:ext cx="10452101" cy="6858000"/>
          </a:xfrm>
          <a:prstGeom prst="rect">
            <a:avLst/>
          </a:prstGeom>
          <a:noFill/>
          <a:ln>
            <a:noFill/>
          </a:ln>
        </p:spPr>
      </p:pic>
      <p:sp>
        <p:nvSpPr>
          <p:cNvPr id="293" name="Google Shape;293;p85"/>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4000"/>
              <a:buFont typeface="Barlow"/>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294"/>
        <p:cNvGrpSpPr/>
        <p:nvPr/>
      </p:nvGrpSpPr>
      <p:grpSpPr>
        <a:xfrm>
          <a:off x="0" y="0"/>
          <a:ext cx="0" cy="0"/>
          <a:chOff x="0" y="0"/>
          <a:chExt cx="0" cy="0"/>
        </a:xfrm>
      </p:grpSpPr>
      <p:pic>
        <p:nvPicPr>
          <p:cNvPr id="295" name="Google Shape;295;p86" descr="A picture containing building, light, traffic,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6" name="Google Shape;296;p86"/>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7" name="Google Shape;297;p86"/>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03" name="Google Shape;303;p39"/>
          <p:cNvSpPr txBox="1">
            <a:spLocks noGrp="1"/>
          </p:cNvSpPr>
          <p:nvPr>
            <p:ph type="body" idx="1"/>
          </p:nvPr>
        </p:nvSpPr>
        <p:spPr>
          <a:xfrm>
            <a:off x="339680" y="1750484"/>
            <a:ext cx="11414100" cy="4525500"/>
          </a:xfrm>
          <a:prstGeom prst="rect">
            <a:avLst/>
          </a:prstGeom>
          <a:noFill/>
          <a:ln>
            <a:noFill/>
          </a:ln>
        </p:spPr>
        <p:txBody>
          <a:bodyPr spcFirstLastPara="1" wrap="square" lIns="121900" tIns="121900" rIns="121900" bIns="121900" anchor="t" anchorCtr="0">
            <a:noAutofit/>
          </a:bodyPr>
          <a:lstStyle>
            <a:lvl1pPr marL="457200" marR="0" lvl="0" indent="-412750" algn="l">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304" name="Google Shape;304;p39"/>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05" name="Google Shape;305;p39"/>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87"/>
          <p:cNvSpPr txBox="1">
            <a:spLocks noGrp="1"/>
          </p:cNvSpPr>
          <p:nvPr>
            <p:ph type="ctrTitle"/>
          </p:nvPr>
        </p:nvSpPr>
        <p:spPr>
          <a:xfrm>
            <a:off x="940741" y="2078365"/>
            <a:ext cx="10988100" cy="2484300"/>
          </a:xfrm>
          <a:prstGeom prst="rect">
            <a:avLst/>
          </a:prstGeom>
          <a:noFill/>
          <a:ln>
            <a:noFill/>
          </a:ln>
        </p:spPr>
        <p:txBody>
          <a:bodyPr spcFirstLastPara="1" wrap="square" lIns="121900" tIns="121900" rIns="121900" bIns="121900" anchor="ctr" anchorCtr="0">
            <a:noAutofit/>
          </a:bodyPr>
          <a:lstStyle>
            <a:lvl1pPr marR="0" lvl="0" algn="l">
              <a:lnSpc>
                <a:spcPct val="90000"/>
              </a:lnSpc>
              <a:spcBef>
                <a:spcPts val="0"/>
              </a:spcBef>
              <a:spcAft>
                <a:spcPts val="0"/>
              </a:spcAft>
              <a:buSzPts val="1900"/>
              <a:buFont typeface="Source Sans Pro"/>
              <a:buNone/>
              <a:defRPr sz="7200" b="0" i="0" u="none" strike="noStrike" cap="none">
                <a:solidFill>
                  <a:schemeClr val="lt1"/>
                </a:solidFill>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08" name="Google Shape;308;p87"/>
          <p:cNvSpPr txBox="1">
            <a:spLocks noGrp="1"/>
          </p:cNvSpPr>
          <p:nvPr>
            <p:ph type="subTitle" idx="1"/>
          </p:nvPr>
        </p:nvSpPr>
        <p:spPr>
          <a:xfrm>
            <a:off x="919457" y="5568863"/>
            <a:ext cx="8534400" cy="605100"/>
          </a:xfrm>
          <a:prstGeom prst="rect">
            <a:avLst/>
          </a:prstGeom>
          <a:noFill/>
          <a:ln>
            <a:noFill/>
          </a:ln>
        </p:spPr>
        <p:txBody>
          <a:bodyPr spcFirstLastPara="1" wrap="square" lIns="121900" tIns="121900" rIns="121900" bIns="121900" anchor="b" anchorCtr="0">
            <a:noAutofit/>
          </a:bodyPr>
          <a:lstStyle>
            <a:lvl1pPr marR="0" lvl="0" algn="l">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309" name="Google Shape;309;p87"/>
          <p:cNvSpPr txBox="1">
            <a:spLocks noGrp="1"/>
          </p:cNvSpPr>
          <p:nvPr>
            <p:ph type="body" idx="2"/>
          </p:nvPr>
        </p:nvSpPr>
        <p:spPr>
          <a:xfrm>
            <a:off x="916989" y="6084703"/>
            <a:ext cx="8595600" cy="591300"/>
          </a:xfrm>
          <a:prstGeom prst="rect">
            <a:avLst/>
          </a:prstGeom>
          <a:noFill/>
          <a:ln>
            <a:noFill/>
          </a:ln>
        </p:spPr>
        <p:txBody>
          <a:bodyPr spcFirstLastPara="1" wrap="square" lIns="121900" tIns="121900" rIns="121900" bIns="121900" anchor="t" anchorCtr="0">
            <a:noAutofit/>
          </a:bodyPr>
          <a:lstStyle>
            <a:lvl1pPr marL="457200" marR="0" lvl="0" indent="-228600" algn="l">
              <a:lnSpc>
                <a:spcPct val="100000"/>
              </a:lnSpc>
              <a:spcBef>
                <a:spcPts val="400"/>
              </a:spcBef>
              <a:spcAft>
                <a:spcPts val="0"/>
              </a:spcAft>
              <a:buClr>
                <a:schemeClr val="lt1"/>
              </a:buClr>
              <a:buSzPts val="29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310"/>
        <p:cNvGrpSpPr/>
        <p:nvPr/>
      </p:nvGrpSpPr>
      <p:grpSpPr>
        <a:xfrm>
          <a:off x="0" y="0"/>
          <a:ext cx="0" cy="0"/>
          <a:chOff x="0" y="0"/>
          <a:chExt cx="0" cy="0"/>
        </a:xfrm>
      </p:grpSpPr>
      <p:sp>
        <p:nvSpPr>
          <p:cNvPr id="311" name="Google Shape;311;p88"/>
          <p:cNvSpPr txBox="1">
            <a:spLocks noGrp="1"/>
          </p:cNvSpPr>
          <p:nvPr>
            <p:ph type="body" idx="1"/>
          </p:nvPr>
        </p:nvSpPr>
        <p:spPr>
          <a:xfrm>
            <a:off x="339680" y="1714895"/>
            <a:ext cx="5651700" cy="639600"/>
          </a:xfrm>
          <a:prstGeom prst="rect">
            <a:avLst/>
          </a:prstGeom>
          <a:noFill/>
          <a:ln>
            <a:noFill/>
          </a:ln>
        </p:spPr>
        <p:txBody>
          <a:bodyPr spcFirstLastPara="1" wrap="square" lIns="121900" tIns="121900" rIns="121900" bIns="121900" anchor="b" anchorCtr="0">
            <a:noAutofit/>
          </a:bodyPr>
          <a:lstStyle>
            <a:lvl1pPr marL="457200" marR="0" lvl="0" indent="-228600" algn="l">
              <a:lnSpc>
                <a:spcPct val="100000"/>
              </a:lnSpc>
              <a:spcBef>
                <a:spcPts val="600"/>
              </a:spcBef>
              <a:spcAft>
                <a:spcPts val="0"/>
              </a:spcAft>
              <a:buClr>
                <a:schemeClr val="lt1"/>
              </a:buClr>
              <a:buSzPts val="2900"/>
              <a:buFont typeface="Arial"/>
              <a:buNone/>
              <a:defRPr sz="3200" b="1"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500"/>
              </a:spcBef>
              <a:spcAft>
                <a:spcPts val="0"/>
              </a:spcAft>
              <a:buClr>
                <a:schemeClr val="lt1"/>
              </a:buClr>
              <a:buSzPts val="2400"/>
              <a:buFont typeface="Arial"/>
              <a:buNone/>
              <a:defRPr sz="2700" b="1"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500"/>
              </a:spcBef>
              <a:spcAft>
                <a:spcPts val="0"/>
              </a:spcAft>
              <a:buClr>
                <a:schemeClr val="lt1"/>
              </a:buClr>
              <a:buSzPts val="1900"/>
              <a:buFont typeface="Merriweather Sans"/>
              <a:buNone/>
              <a:defRPr sz="2400" b="1"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400"/>
              </a:spcBef>
              <a:spcAft>
                <a:spcPts val="0"/>
              </a:spcAft>
              <a:buClr>
                <a:schemeClr val="lt1"/>
              </a:buClr>
              <a:buSzPts val="2200"/>
              <a:buFont typeface="Arial"/>
              <a:buNone/>
              <a:defRPr sz="2100" b="1"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400"/>
              </a:spcBef>
              <a:spcAft>
                <a:spcPts val="0"/>
              </a:spcAft>
              <a:buClr>
                <a:schemeClr val="lt1"/>
              </a:buClr>
              <a:buSzPts val="1700"/>
              <a:buFont typeface="Merriweather Sans"/>
              <a:buNone/>
              <a:defRPr sz="2100" b="1"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312" name="Google Shape;312;p88"/>
          <p:cNvSpPr txBox="1">
            <a:spLocks noGrp="1"/>
          </p:cNvSpPr>
          <p:nvPr>
            <p:ph type="body" idx="2"/>
          </p:nvPr>
        </p:nvSpPr>
        <p:spPr>
          <a:xfrm>
            <a:off x="6080480" y="1714895"/>
            <a:ext cx="5673300" cy="639600"/>
          </a:xfrm>
          <a:prstGeom prst="rect">
            <a:avLst/>
          </a:prstGeom>
          <a:noFill/>
          <a:ln>
            <a:noFill/>
          </a:ln>
        </p:spPr>
        <p:txBody>
          <a:bodyPr spcFirstLastPara="1" wrap="square" lIns="121900" tIns="121900" rIns="121900" bIns="121900" anchor="b" anchorCtr="0">
            <a:noAutofit/>
          </a:bodyPr>
          <a:lstStyle>
            <a:lvl1pPr marL="457200" marR="0" lvl="0" indent="-228600" algn="l">
              <a:lnSpc>
                <a:spcPct val="100000"/>
              </a:lnSpc>
              <a:spcBef>
                <a:spcPts val="600"/>
              </a:spcBef>
              <a:spcAft>
                <a:spcPts val="0"/>
              </a:spcAft>
              <a:buClr>
                <a:schemeClr val="lt1"/>
              </a:buClr>
              <a:buSzPts val="2900"/>
              <a:buFont typeface="Arial"/>
              <a:buNone/>
              <a:defRPr sz="3200" b="1"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500"/>
              </a:spcBef>
              <a:spcAft>
                <a:spcPts val="0"/>
              </a:spcAft>
              <a:buClr>
                <a:schemeClr val="lt1"/>
              </a:buClr>
              <a:buSzPts val="2400"/>
              <a:buFont typeface="Arial"/>
              <a:buNone/>
              <a:defRPr sz="2700" b="1"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500"/>
              </a:spcBef>
              <a:spcAft>
                <a:spcPts val="0"/>
              </a:spcAft>
              <a:buClr>
                <a:schemeClr val="lt1"/>
              </a:buClr>
              <a:buSzPts val="1900"/>
              <a:buFont typeface="Merriweather Sans"/>
              <a:buNone/>
              <a:defRPr sz="2400" b="1"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400"/>
              </a:spcBef>
              <a:spcAft>
                <a:spcPts val="0"/>
              </a:spcAft>
              <a:buClr>
                <a:schemeClr val="lt1"/>
              </a:buClr>
              <a:buSzPts val="2200"/>
              <a:buFont typeface="Arial"/>
              <a:buNone/>
              <a:defRPr sz="2100" b="1"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400"/>
              </a:spcBef>
              <a:spcAft>
                <a:spcPts val="0"/>
              </a:spcAft>
              <a:buClr>
                <a:schemeClr val="lt1"/>
              </a:buClr>
              <a:buSzPts val="1700"/>
              <a:buFont typeface="Merriweather Sans"/>
              <a:buNone/>
              <a:defRPr sz="2100" b="1"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400"/>
              </a:spcBef>
              <a:spcAft>
                <a:spcPts val="0"/>
              </a:spcAft>
              <a:buClr>
                <a:schemeClr val="dk1"/>
              </a:buClr>
              <a:buSzPts val="27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313" name="Google Shape;313;p88"/>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14" name="Google Shape;314;p88"/>
          <p:cNvSpPr txBox="1">
            <a:spLocks noGrp="1"/>
          </p:cNvSpPr>
          <p:nvPr>
            <p:ph type="body" idx="3"/>
          </p:nvPr>
        </p:nvSpPr>
        <p:spPr>
          <a:xfrm>
            <a:off x="6096000" y="2457525"/>
            <a:ext cx="5657700" cy="39513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315" name="Google Shape;315;p88"/>
          <p:cNvSpPr txBox="1">
            <a:spLocks noGrp="1"/>
          </p:cNvSpPr>
          <p:nvPr>
            <p:ph type="body" idx="4"/>
          </p:nvPr>
        </p:nvSpPr>
        <p:spPr>
          <a:xfrm>
            <a:off x="339680" y="2457525"/>
            <a:ext cx="5646000" cy="39513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pic>
        <p:nvPicPr>
          <p:cNvPr id="316" name="Google Shape;316;p88"/>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17" name="Google Shape;317;p88"/>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318"/>
        <p:cNvGrpSpPr/>
        <p:nvPr/>
      </p:nvGrpSpPr>
      <p:grpSpPr>
        <a:xfrm>
          <a:off x="0" y="0"/>
          <a:ext cx="0" cy="0"/>
          <a:chOff x="0" y="0"/>
          <a:chExt cx="0" cy="0"/>
        </a:xfrm>
      </p:grpSpPr>
      <p:sp>
        <p:nvSpPr>
          <p:cNvPr id="319" name="Google Shape;319;p89"/>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pic>
        <p:nvPicPr>
          <p:cNvPr id="320" name="Google Shape;320;p89"/>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21" name="Google Shape;321;p89"/>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30"/>
        <p:cNvGrpSpPr/>
        <p:nvPr/>
      </p:nvGrpSpPr>
      <p:grpSpPr>
        <a:xfrm>
          <a:off x="0" y="0"/>
          <a:ext cx="0" cy="0"/>
          <a:chOff x="0" y="0"/>
          <a:chExt cx="0" cy="0"/>
        </a:xfrm>
      </p:grpSpPr>
      <p:pic>
        <p:nvPicPr>
          <p:cNvPr id="31" name="Google Shape;31;p43" descr="A picture containing red, ligh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2" name="Google Shape;32;p43"/>
          <p:cNvPicPr preferRelativeResize="0"/>
          <p:nvPr/>
        </p:nvPicPr>
        <p:blipFill rotWithShape="1">
          <a:blip r:embed="rId3">
            <a:alphaModFix/>
          </a:blip>
          <a:srcRect/>
          <a:stretch/>
        </p:blipFill>
        <p:spPr>
          <a:xfrm>
            <a:off x="507202" y="2844918"/>
            <a:ext cx="5760665" cy="90617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322"/>
        <p:cNvGrpSpPr/>
        <p:nvPr/>
      </p:nvGrpSpPr>
      <p:grpSpPr>
        <a:xfrm>
          <a:off x="0" y="0"/>
          <a:ext cx="0" cy="0"/>
          <a:chOff x="0" y="0"/>
          <a:chExt cx="0" cy="0"/>
        </a:xfrm>
      </p:grpSpPr>
      <p:sp>
        <p:nvSpPr>
          <p:cNvPr id="323" name="Google Shape;323;p90"/>
          <p:cNvSpPr txBox="1">
            <a:spLocks noGrp="1"/>
          </p:cNvSpPr>
          <p:nvPr>
            <p:ph type="body" idx="1"/>
          </p:nvPr>
        </p:nvSpPr>
        <p:spPr>
          <a:xfrm>
            <a:off x="484717" y="2119419"/>
            <a:ext cx="11199300" cy="2367900"/>
          </a:xfrm>
          <a:prstGeom prst="rect">
            <a:avLst/>
          </a:prstGeom>
          <a:noFill/>
          <a:ln>
            <a:noFill/>
          </a:ln>
        </p:spPr>
        <p:txBody>
          <a:bodyPr spcFirstLastPara="1" wrap="square" lIns="121900" tIns="121900" rIns="121900" bIns="121900" anchor="ctr" anchorCtr="0">
            <a:noAutofit/>
          </a:bodyPr>
          <a:lstStyle>
            <a:lvl1pPr marL="457200" marR="0" lvl="0" indent="-228600" algn="ctr">
              <a:lnSpc>
                <a:spcPct val="100000"/>
              </a:lnSpc>
              <a:spcBef>
                <a:spcPts val="1400"/>
              </a:spcBef>
              <a:spcAft>
                <a:spcPts val="0"/>
              </a:spcAft>
              <a:buClr>
                <a:schemeClr val="lt1"/>
              </a:buClr>
              <a:buSzPts val="2900"/>
              <a:buFont typeface="Arial"/>
              <a:buNone/>
              <a:defRPr sz="7200"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a:ea typeface="Source Sans Pro"/>
                <a:cs typeface="Source Sans Pro"/>
                <a:sym typeface="Source Sans Pro"/>
              </a:defRPr>
            </a:lvl5pPr>
            <a:lvl6pPr marL="2743200" marR="0" lvl="5"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324" name="Google Shape;324;p90"/>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25" name="Google Shape;325;p90"/>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91"/>
          <p:cNvSpPr txBox="1">
            <a:spLocks noGrp="1"/>
          </p:cNvSpPr>
          <p:nvPr>
            <p:ph type="ctrTitle"/>
          </p:nvPr>
        </p:nvSpPr>
        <p:spPr>
          <a:xfrm>
            <a:off x="1204148" y="2402123"/>
            <a:ext cx="10320000" cy="1665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72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28" name="Google Shape;328;p91"/>
          <p:cNvSpPr txBox="1">
            <a:spLocks noGrp="1"/>
          </p:cNvSpPr>
          <p:nvPr>
            <p:ph type="body" idx="1"/>
          </p:nvPr>
        </p:nvSpPr>
        <p:spPr>
          <a:xfrm>
            <a:off x="1204148" y="3622940"/>
            <a:ext cx="8466300" cy="888300"/>
          </a:xfrm>
          <a:prstGeom prst="rect">
            <a:avLst/>
          </a:prstGeom>
          <a:noFill/>
          <a:ln>
            <a:noFill/>
          </a:ln>
        </p:spPr>
        <p:txBody>
          <a:bodyPr spcFirstLastPara="1" wrap="square" lIns="121900" tIns="121900" rIns="121900" bIns="121900" anchor="t" anchorCtr="0">
            <a:noAutofit/>
          </a:bodyPr>
          <a:lstStyle>
            <a:lvl1pPr marL="457200" marR="0" lvl="0" indent="-228600" algn="l">
              <a:lnSpc>
                <a:spcPct val="100000"/>
              </a:lnSpc>
              <a:spcBef>
                <a:spcPts val="60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300"/>
              </a:spcBef>
              <a:spcAft>
                <a:spcPts val="0"/>
              </a:spcAft>
              <a:buClr>
                <a:schemeClr val="lt1"/>
              </a:buClr>
              <a:buSzPts val="2400"/>
              <a:buFont typeface="Arial"/>
              <a:buNone/>
              <a:defRPr sz="16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00"/>
              </a:spcBef>
              <a:spcAft>
                <a:spcPts val="0"/>
              </a:spcAft>
              <a:buClr>
                <a:schemeClr val="lt1"/>
              </a:buClr>
              <a:buSzPts val="1900"/>
              <a:buFont typeface="Merriweather Sans"/>
              <a:buNone/>
              <a:defRPr sz="1300"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200"/>
              </a:spcBef>
              <a:spcAft>
                <a:spcPts val="0"/>
              </a:spcAft>
              <a:buClr>
                <a:schemeClr val="lt1"/>
              </a:buClr>
              <a:buSzPts val="2200"/>
              <a:buFont typeface="Arial"/>
              <a:buNone/>
              <a:defRPr sz="12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200"/>
              </a:spcBef>
              <a:spcAft>
                <a:spcPts val="0"/>
              </a:spcAft>
              <a:buClr>
                <a:schemeClr val="lt1"/>
              </a:buClr>
              <a:buSzPts val="1700"/>
              <a:buFont typeface="Merriweather Sans"/>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200"/>
              </a:spcBef>
              <a:spcAft>
                <a:spcPts val="0"/>
              </a:spcAft>
              <a:buClr>
                <a:schemeClr val="dk1"/>
              </a:buClr>
              <a:buSzPts val="2700"/>
              <a:buFont typeface="Arial"/>
              <a:buNone/>
              <a:defRPr sz="12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200"/>
              </a:spcBef>
              <a:spcAft>
                <a:spcPts val="0"/>
              </a:spcAft>
              <a:buClr>
                <a:schemeClr val="dk1"/>
              </a:buClr>
              <a:buSzPts val="2700"/>
              <a:buFont typeface="Arial"/>
              <a:buNone/>
              <a:defRPr sz="12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200"/>
              </a:spcBef>
              <a:spcAft>
                <a:spcPts val="0"/>
              </a:spcAft>
              <a:buClr>
                <a:schemeClr val="dk1"/>
              </a:buClr>
              <a:buSzPts val="2700"/>
              <a:buFont typeface="Arial"/>
              <a:buNone/>
              <a:defRPr sz="12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200"/>
              </a:spcBef>
              <a:spcAft>
                <a:spcPts val="0"/>
              </a:spcAft>
              <a:buClr>
                <a:schemeClr val="dk1"/>
              </a:buClr>
              <a:buSzPts val="27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329"/>
        <p:cNvGrpSpPr/>
        <p:nvPr/>
      </p:nvGrpSpPr>
      <p:grpSpPr>
        <a:xfrm>
          <a:off x="0" y="0"/>
          <a:ext cx="0" cy="0"/>
          <a:chOff x="0" y="0"/>
          <a:chExt cx="0" cy="0"/>
        </a:xfrm>
      </p:grpSpPr>
      <p:sp>
        <p:nvSpPr>
          <p:cNvPr id="330" name="Google Shape;330;p92"/>
          <p:cNvSpPr txBox="1">
            <a:spLocks noGrp="1"/>
          </p:cNvSpPr>
          <p:nvPr>
            <p:ph type="body" idx="1"/>
          </p:nvPr>
        </p:nvSpPr>
        <p:spPr>
          <a:xfrm>
            <a:off x="339680" y="1764283"/>
            <a:ext cx="5651700" cy="39513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sp>
        <p:nvSpPr>
          <p:cNvPr id="331" name="Google Shape;331;p92"/>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9pPr>
          </a:lstStyle>
          <a:p>
            <a:endParaRPr/>
          </a:p>
        </p:txBody>
      </p:sp>
      <p:sp>
        <p:nvSpPr>
          <p:cNvPr id="332" name="Google Shape;332;p92"/>
          <p:cNvSpPr txBox="1">
            <a:spLocks noGrp="1"/>
          </p:cNvSpPr>
          <p:nvPr>
            <p:ph type="body" idx="2"/>
          </p:nvPr>
        </p:nvSpPr>
        <p:spPr>
          <a:xfrm>
            <a:off x="6096000" y="1764283"/>
            <a:ext cx="5657700" cy="39513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pic>
        <p:nvPicPr>
          <p:cNvPr id="333" name="Google Shape;333;p92"/>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34" name="Google Shape;334;p92"/>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335"/>
        <p:cNvGrpSpPr/>
        <p:nvPr/>
      </p:nvGrpSpPr>
      <p:grpSpPr>
        <a:xfrm>
          <a:off x="0" y="0"/>
          <a:ext cx="0" cy="0"/>
          <a:chOff x="0" y="0"/>
          <a:chExt cx="0" cy="0"/>
        </a:xfrm>
      </p:grpSpPr>
      <p:sp>
        <p:nvSpPr>
          <p:cNvPr id="336" name="Google Shape;336;p93"/>
          <p:cNvSpPr txBox="1">
            <a:spLocks noGrp="1"/>
          </p:cNvSpPr>
          <p:nvPr>
            <p:ph type="title"/>
          </p:nvPr>
        </p:nvSpPr>
        <p:spPr>
          <a:xfrm>
            <a:off x="1270000" y="1269399"/>
            <a:ext cx="9240900" cy="3253500"/>
          </a:xfrm>
          <a:prstGeom prst="rect">
            <a:avLst/>
          </a:prstGeom>
          <a:noFill/>
          <a:ln>
            <a:noFill/>
          </a:ln>
        </p:spPr>
        <p:txBody>
          <a:bodyPr spcFirstLastPara="1" wrap="square" lIns="121900" tIns="121900" rIns="121900" bIns="121900" anchor="t" anchorCtr="0">
            <a:noAutofit/>
          </a:bodyPr>
          <a:lstStyle>
            <a:lvl1pPr marR="0" lvl="0" algn="l">
              <a:lnSpc>
                <a:spcPct val="90000"/>
              </a:lnSpc>
              <a:spcBef>
                <a:spcPts val="0"/>
              </a:spcBef>
              <a:spcAft>
                <a:spcPts val="0"/>
              </a:spcAft>
              <a:buSzPts val="1900"/>
              <a:buNone/>
              <a:defRPr sz="59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37" name="Google Shape;337;p93"/>
          <p:cNvSpPr txBox="1">
            <a:spLocks noGrp="1"/>
          </p:cNvSpPr>
          <p:nvPr>
            <p:ph type="body" idx="1"/>
          </p:nvPr>
        </p:nvSpPr>
        <p:spPr>
          <a:xfrm>
            <a:off x="1270000" y="3953387"/>
            <a:ext cx="9135900" cy="1840800"/>
          </a:xfrm>
          <a:prstGeom prst="rect">
            <a:avLst/>
          </a:prstGeom>
          <a:noFill/>
          <a:ln>
            <a:noFill/>
          </a:ln>
        </p:spPr>
        <p:txBody>
          <a:bodyPr spcFirstLastPara="1" wrap="square" lIns="121900" tIns="121900" rIns="121900" bIns="121900" anchor="t" anchorCtr="0">
            <a:noAutofit/>
          </a:bodyPr>
          <a:lstStyle>
            <a:lvl1pPr marL="457200" marR="0" lvl="0" indent="-228600" algn="l">
              <a:lnSpc>
                <a:spcPct val="100000"/>
              </a:lnSpc>
              <a:spcBef>
                <a:spcPts val="60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338" name="Google Shape;338;p93"/>
          <p:cNvPicPr preferRelativeResize="0"/>
          <p:nvPr/>
        </p:nvPicPr>
        <p:blipFill rotWithShape="1">
          <a:blip r:embed="rId2">
            <a:alphaModFix/>
          </a:blip>
          <a:srcRect/>
          <a:stretch/>
        </p:blipFill>
        <p:spPr>
          <a:xfrm>
            <a:off x="271823" y="6453827"/>
            <a:ext cx="1400700" cy="237900"/>
          </a:xfrm>
          <a:prstGeom prst="rect">
            <a:avLst/>
          </a:prstGeom>
          <a:noFill/>
          <a:ln>
            <a:noFill/>
          </a:ln>
        </p:spPr>
      </p:pic>
      <p:sp>
        <p:nvSpPr>
          <p:cNvPr id="339" name="Google Shape;339;p93"/>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340"/>
        <p:cNvGrpSpPr/>
        <p:nvPr/>
      </p:nvGrpSpPr>
      <p:grpSpPr>
        <a:xfrm>
          <a:off x="0" y="0"/>
          <a:ext cx="0" cy="0"/>
          <a:chOff x="0" y="0"/>
          <a:chExt cx="0" cy="0"/>
        </a:xfrm>
      </p:grpSpPr>
      <p:sp>
        <p:nvSpPr>
          <p:cNvPr id="341" name="Google Shape;341;p94"/>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pic>
        <p:nvPicPr>
          <p:cNvPr id="342" name="Google Shape;342;p94"/>
          <p:cNvPicPr preferRelativeResize="0"/>
          <p:nvPr/>
        </p:nvPicPr>
        <p:blipFill rotWithShape="1">
          <a:blip r:embed="rId2">
            <a:alphaModFix/>
          </a:blip>
          <a:srcRect/>
          <a:stretch/>
        </p:blipFill>
        <p:spPr>
          <a:xfrm>
            <a:off x="1612900" y="1600200"/>
            <a:ext cx="9563100" cy="4525500"/>
          </a:xfrm>
          <a:prstGeom prst="rect">
            <a:avLst/>
          </a:prstGeom>
          <a:noFill/>
          <a:ln>
            <a:noFill/>
          </a:ln>
        </p:spPr>
      </p:pic>
      <p:pic>
        <p:nvPicPr>
          <p:cNvPr id="343" name="Google Shape;343;p94"/>
          <p:cNvPicPr preferRelativeResize="0"/>
          <p:nvPr/>
        </p:nvPicPr>
        <p:blipFill rotWithShape="1">
          <a:blip r:embed="rId3">
            <a:alphaModFix/>
          </a:blip>
          <a:srcRect/>
          <a:stretch/>
        </p:blipFill>
        <p:spPr>
          <a:xfrm>
            <a:off x="271823" y="6453827"/>
            <a:ext cx="1400700" cy="237900"/>
          </a:xfrm>
          <a:prstGeom prst="rect">
            <a:avLst/>
          </a:prstGeom>
          <a:noFill/>
          <a:ln>
            <a:noFill/>
          </a:ln>
        </p:spPr>
      </p:pic>
      <p:sp>
        <p:nvSpPr>
          <p:cNvPr id="344" name="Google Shape;344;p94"/>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rporate Theme">
  <p:cSld name="Corporate Theme">
    <p:bg>
      <p:bgPr>
        <a:solidFill>
          <a:schemeClr val="dk1"/>
        </a:solidFill>
        <a:effectLst/>
      </p:bgPr>
    </p:bg>
    <p:spTree>
      <p:nvGrpSpPr>
        <p:cNvPr id="1" name="Shape 349"/>
        <p:cNvGrpSpPr/>
        <p:nvPr/>
      </p:nvGrpSpPr>
      <p:grpSpPr>
        <a:xfrm>
          <a:off x="0" y="0"/>
          <a:ext cx="0" cy="0"/>
          <a:chOff x="0" y="0"/>
          <a:chExt cx="0" cy="0"/>
        </a:xfrm>
      </p:grpSpPr>
      <p:pic>
        <p:nvPicPr>
          <p:cNvPr id="350" name="Google Shape;350;g531c290709_0_165"/>
          <p:cNvPicPr preferRelativeResize="0"/>
          <p:nvPr/>
        </p:nvPicPr>
        <p:blipFill rotWithShape="1">
          <a:blip r:embed="rId2">
            <a:alphaModFix/>
          </a:blip>
          <a:srcRect/>
          <a:stretch/>
        </p:blipFill>
        <p:spPr>
          <a:xfrm>
            <a:off x="507202" y="2844918"/>
            <a:ext cx="5760656" cy="90617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351"/>
        <p:cNvGrpSpPr/>
        <p:nvPr/>
      </p:nvGrpSpPr>
      <p:grpSpPr>
        <a:xfrm>
          <a:off x="0" y="0"/>
          <a:ext cx="0" cy="0"/>
          <a:chOff x="0" y="0"/>
          <a:chExt cx="0" cy="0"/>
        </a:xfrm>
      </p:grpSpPr>
      <p:pic>
        <p:nvPicPr>
          <p:cNvPr id="352" name="Google Shape;352;g531c290709_0_167" descr="A picture containing red, ligh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53" name="Google Shape;353;g531c290709_0_167"/>
          <p:cNvPicPr preferRelativeResize="0"/>
          <p:nvPr/>
        </p:nvPicPr>
        <p:blipFill rotWithShape="1">
          <a:blip r:embed="rId3">
            <a:alphaModFix/>
          </a:blip>
          <a:srcRect/>
          <a:stretch/>
        </p:blipFill>
        <p:spPr>
          <a:xfrm>
            <a:off x="507202" y="2844918"/>
            <a:ext cx="5760656" cy="90617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2"/>
        </a:solidFill>
        <a:effectLst/>
      </p:bgPr>
    </p:bg>
    <p:spTree>
      <p:nvGrpSpPr>
        <p:cNvPr id="1" name="Shape 354"/>
        <p:cNvGrpSpPr/>
        <p:nvPr/>
      </p:nvGrpSpPr>
      <p:grpSpPr>
        <a:xfrm>
          <a:off x="0" y="0"/>
          <a:ext cx="0" cy="0"/>
          <a:chOff x="0" y="0"/>
          <a:chExt cx="0" cy="0"/>
        </a:xfrm>
      </p:grpSpPr>
      <p:sp>
        <p:nvSpPr>
          <p:cNvPr id="355" name="Google Shape;355;g531c290709_0_170"/>
          <p:cNvSpPr/>
          <p:nvPr/>
        </p:nvSpPr>
        <p:spPr>
          <a:xfrm>
            <a:off x="0" y="0"/>
            <a:ext cx="7046100" cy="6858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56" name="Google Shape;356;g531c290709_0_170" descr="A picture containing person, black, holding, white&#10;&#10;Description automatically generated"/>
          <p:cNvPicPr preferRelativeResize="0"/>
          <p:nvPr/>
        </p:nvPicPr>
        <p:blipFill rotWithShape="1">
          <a:blip r:embed="rId2">
            <a:alphaModFix/>
          </a:blip>
          <a:srcRect r="26291"/>
          <a:stretch/>
        </p:blipFill>
        <p:spPr>
          <a:xfrm>
            <a:off x="3205175" y="0"/>
            <a:ext cx="8986824" cy="6858000"/>
          </a:xfrm>
          <a:prstGeom prst="rect">
            <a:avLst/>
          </a:prstGeom>
          <a:noFill/>
          <a:ln>
            <a:noFill/>
          </a:ln>
        </p:spPr>
      </p:pic>
      <p:sp>
        <p:nvSpPr>
          <p:cNvPr id="357" name="Google Shape;357;g531c290709_0_170"/>
          <p:cNvSpPr txBox="1">
            <a:spLocks noGrp="1"/>
          </p:cNvSpPr>
          <p:nvPr>
            <p:ph type="ctrTitle"/>
          </p:nvPr>
        </p:nvSpPr>
        <p:spPr>
          <a:xfrm>
            <a:off x="460980" y="1122363"/>
            <a:ext cx="9144000" cy="2387700"/>
          </a:xfrm>
          <a:prstGeom prst="rect">
            <a:avLst/>
          </a:prstGeom>
          <a:noFill/>
          <a:ln>
            <a:noFill/>
          </a:ln>
        </p:spPr>
        <p:txBody>
          <a:bodyPr spcFirstLastPara="1" wrap="square" lIns="0" tIns="45700" rIns="0" bIns="45700" anchor="b" anchorCtr="0">
            <a:noAutofit/>
          </a:bodyPr>
          <a:lstStyle>
            <a:lvl1pPr lvl="0" algn="l" rtl="0">
              <a:lnSpc>
                <a:spcPct val="90000"/>
              </a:lnSpc>
              <a:spcBef>
                <a:spcPts val="0"/>
              </a:spcBef>
              <a:spcAft>
                <a:spcPts val="0"/>
              </a:spcAft>
              <a:buClr>
                <a:schemeClr val="lt1"/>
              </a:buClr>
              <a:buSzPts val="6000"/>
              <a:buFont typeface="Barlow"/>
              <a:buNone/>
              <a:defRPr sz="6000">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58" name="Google Shape;358;g531c290709_0_170"/>
          <p:cNvSpPr txBox="1">
            <a:spLocks noGrp="1"/>
          </p:cNvSpPr>
          <p:nvPr>
            <p:ph type="subTitle" idx="1"/>
          </p:nvPr>
        </p:nvSpPr>
        <p:spPr>
          <a:xfrm>
            <a:off x="460980" y="3602038"/>
            <a:ext cx="9144000" cy="1655700"/>
          </a:xfrm>
          <a:prstGeom prst="rect">
            <a:avLst/>
          </a:prstGeom>
          <a:noFill/>
          <a:ln>
            <a:noFill/>
          </a:ln>
        </p:spPr>
        <p:txBody>
          <a:bodyPr spcFirstLastPara="1" wrap="square" lIns="0" tIns="45700" rIns="0" bIns="45700" anchor="t" anchorCtr="0">
            <a:noAutofit/>
          </a:bodyPr>
          <a:lstStyle>
            <a:lvl1pPr lvl="0" algn="l" rtl="0">
              <a:lnSpc>
                <a:spcPct val="90000"/>
              </a:lnSpc>
              <a:spcBef>
                <a:spcPts val="1100"/>
              </a:spcBef>
              <a:spcAft>
                <a:spcPts val="0"/>
              </a:spcAft>
              <a:buSzPts val="1900"/>
              <a:buNone/>
              <a:defRPr sz="2400">
                <a:solidFill>
                  <a:schemeClr val="lt1"/>
                </a:solidFill>
              </a:defRPr>
            </a:lvl1pPr>
            <a:lvl2pPr lvl="1" algn="ctr" rtl="0">
              <a:lnSpc>
                <a:spcPct val="90000"/>
              </a:lnSpc>
              <a:spcBef>
                <a:spcPts val="500"/>
              </a:spcBef>
              <a:spcAft>
                <a:spcPts val="0"/>
              </a:spcAft>
              <a:buSzPts val="1500"/>
              <a:buNone/>
              <a:defRPr sz="2000"/>
            </a:lvl2pPr>
            <a:lvl3pPr lvl="2" algn="ctr" rtl="0">
              <a:lnSpc>
                <a:spcPct val="90000"/>
              </a:lnSpc>
              <a:spcBef>
                <a:spcPts val="500"/>
              </a:spcBef>
              <a:spcAft>
                <a:spcPts val="0"/>
              </a:spcAft>
              <a:buSzPts val="1300"/>
              <a:buNone/>
              <a:defRPr sz="1900"/>
            </a:lvl3pPr>
            <a:lvl4pPr lvl="3" algn="ctr" rtl="0">
              <a:lnSpc>
                <a:spcPct val="90000"/>
              </a:lnSpc>
              <a:spcBef>
                <a:spcPts val="500"/>
              </a:spcBef>
              <a:spcAft>
                <a:spcPts val="0"/>
              </a:spcAft>
              <a:buSzPts val="1200"/>
              <a:buNone/>
              <a:defRPr sz="1600"/>
            </a:lvl4pPr>
            <a:lvl5pPr lvl="4" algn="ctr" rtl="0">
              <a:lnSpc>
                <a:spcPct val="90000"/>
              </a:lnSpc>
              <a:spcBef>
                <a:spcPts val="500"/>
              </a:spcBef>
              <a:spcAft>
                <a:spcPts val="0"/>
              </a:spcAft>
              <a:buSzPts val="12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359" name="Google Shape;359;g531c290709_0_170"/>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360"/>
        <p:cNvGrpSpPr/>
        <p:nvPr/>
      </p:nvGrpSpPr>
      <p:grpSpPr>
        <a:xfrm>
          <a:off x="0" y="0"/>
          <a:ext cx="0" cy="0"/>
          <a:chOff x="0" y="0"/>
          <a:chExt cx="0" cy="0"/>
        </a:xfrm>
      </p:grpSpPr>
      <p:pic>
        <p:nvPicPr>
          <p:cNvPr id="361" name="Google Shape;361;g531c290709_0_176"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62" name="Google Shape;362;g531c290709_0_176"/>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363" name="Google Shape;363;g531c290709_0_176"/>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4"/>
        <p:cNvGrpSpPr/>
        <p:nvPr/>
      </p:nvGrpSpPr>
      <p:grpSpPr>
        <a:xfrm>
          <a:off x="0" y="0"/>
          <a:ext cx="0" cy="0"/>
          <a:chOff x="0" y="0"/>
          <a:chExt cx="0" cy="0"/>
        </a:xfrm>
      </p:grpSpPr>
      <p:sp>
        <p:nvSpPr>
          <p:cNvPr id="365" name="Google Shape;365;g531c290709_0_180"/>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Headline 01" type="titleOnly">
  <p:cSld name="TITLE_ONLY">
    <p:bg>
      <p:bgPr>
        <a:solidFill>
          <a:schemeClr val="accent2"/>
        </a:solidFill>
        <a:effectLst/>
      </p:bgPr>
    </p:bg>
    <p:spTree>
      <p:nvGrpSpPr>
        <p:cNvPr id="1" name="Shape 33"/>
        <p:cNvGrpSpPr/>
        <p:nvPr/>
      </p:nvGrpSpPr>
      <p:grpSpPr>
        <a:xfrm>
          <a:off x="0" y="0"/>
          <a:ext cx="0" cy="0"/>
          <a:chOff x="0" y="0"/>
          <a:chExt cx="0" cy="0"/>
        </a:xfrm>
      </p:grpSpPr>
      <p:pic>
        <p:nvPicPr>
          <p:cNvPr id="34" name="Google Shape;34;p44"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5" name="Google Shape;35;p44"/>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6" name="Google Shape;36;p44"/>
          <p:cNvPicPr preferRelativeResize="0"/>
          <p:nvPr/>
        </p:nvPicPr>
        <p:blipFill rotWithShape="1">
          <a:blip r:embed="rId3">
            <a:alphaModFix/>
          </a:blip>
          <a:srcRect/>
          <a:stretch/>
        </p:blipFill>
        <p:spPr>
          <a:xfrm>
            <a:off x="475488" y="6348389"/>
            <a:ext cx="1335024" cy="210004"/>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6"/>
        <p:cNvGrpSpPr/>
        <p:nvPr/>
      </p:nvGrpSpPr>
      <p:grpSpPr>
        <a:xfrm>
          <a:off x="0" y="0"/>
          <a:ext cx="0" cy="0"/>
          <a:chOff x="0" y="0"/>
          <a:chExt cx="0" cy="0"/>
        </a:xfrm>
      </p:grpSpPr>
      <p:sp>
        <p:nvSpPr>
          <p:cNvPr id="367" name="Google Shape;367;g531c290709_0_182"/>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68" name="Google Shape;368;g531c290709_0_182"/>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SzPts val="1300"/>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69"/>
        <p:cNvGrpSpPr/>
        <p:nvPr/>
      </p:nvGrpSpPr>
      <p:grpSpPr>
        <a:xfrm>
          <a:off x="0" y="0"/>
          <a:ext cx="0" cy="0"/>
          <a:chOff x="0" y="0"/>
          <a:chExt cx="0" cy="0"/>
        </a:xfrm>
      </p:grpSpPr>
      <p:sp>
        <p:nvSpPr>
          <p:cNvPr id="370" name="Google Shape;370;g531c290709_0_185"/>
          <p:cNvSpPr txBox="1">
            <a:spLocks noGrp="1"/>
          </p:cNvSpPr>
          <p:nvPr>
            <p:ph type="title"/>
          </p:nvPr>
        </p:nvSpPr>
        <p:spPr>
          <a:xfrm>
            <a:off x="460979" y="184945"/>
            <a:ext cx="11259900" cy="992100"/>
          </a:xfrm>
          <a:prstGeom prst="rect">
            <a:avLst/>
          </a:prstGeom>
          <a:noFill/>
          <a:ln>
            <a:noFill/>
          </a:ln>
        </p:spPr>
        <p:txBody>
          <a:bodyPr spcFirstLastPara="1" wrap="square" lIns="0" tIns="45700" rIns="0" bIns="45700" anchor="b"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71" name="Google Shape;371;g531c290709_0_185"/>
          <p:cNvSpPr txBox="1">
            <a:spLocks noGrp="1"/>
          </p:cNvSpPr>
          <p:nvPr>
            <p:ph type="body" idx="1"/>
          </p:nvPr>
        </p:nvSpPr>
        <p:spPr>
          <a:xfrm>
            <a:off x="460979" y="2136530"/>
            <a:ext cx="11259900" cy="40404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SzPts val="1300"/>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72" name="Google Shape;372;g531c290709_0_185"/>
          <p:cNvSpPr txBox="1">
            <a:spLocks noGrp="1"/>
          </p:cNvSpPr>
          <p:nvPr>
            <p:ph type="body" idx="2"/>
          </p:nvPr>
        </p:nvSpPr>
        <p:spPr>
          <a:xfrm>
            <a:off x="460375" y="1177132"/>
            <a:ext cx="11270700" cy="642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73"/>
        <p:cNvGrpSpPr/>
        <p:nvPr/>
      </p:nvGrpSpPr>
      <p:grpSpPr>
        <a:xfrm>
          <a:off x="0" y="0"/>
          <a:ext cx="0" cy="0"/>
          <a:chOff x="0" y="0"/>
          <a:chExt cx="0" cy="0"/>
        </a:xfrm>
      </p:grpSpPr>
      <p:sp>
        <p:nvSpPr>
          <p:cNvPr id="374" name="Google Shape;374;g531c290709_0_189"/>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75" name="Google Shape;375;g531c290709_0_189"/>
          <p:cNvSpPr txBox="1">
            <a:spLocks noGrp="1"/>
          </p:cNvSpPr>
          <p:nvPr>
            <p:ph type="body" idx="1"/>
          </p:nvPr>
        </p:nvSpPr>
        <p:spPr>
          <a:xfrm>
            <a:off x="460979" y="2280402"/>
            <a:ext cx="5399700" cy="3896700"/>
          </a:xfrm>
          <a:prstGeom prst="rect">
            <a:avLst/>
          </a:prstGeom>
          <a:noFill/>
          <a:ln>
            <a:noFill/>
          </a:ln>
        </p:spPr>
        <p:txBody>
          <a:bodyPr spcFirstLastPara="1" wrap="square" lIns="0" tIns="45700" rIns="0" bIns="45700" anchor="t" anchorCtr="0">
            <a:noAutofit/>
          </a:bodyPr>
          <a:lstStyle>
            <a:lvl1pPr marL="457200" lvl="0" indent="-349250" algn="l" rtl="0">
              <a:lnSpc>
                <a:spcPct val="90000"/>
              </a:lnSpc>
              <a:spcBef>
                <a:spcPts val="1100"/>
              </a:spcBef>
              <a:spcAft>
                <a:spcPts val="0"/>
              </a:spcAft>
              <a:buSzPts val="1900"/>
              <a:buChar char="▪"/>
              <a:defRPr sz="2400"/>
            </a:lvl1pPr>
            <a:lvl2pPr marL="914400" lvl="1" indent="-323850" algn="l" rtl="0">
              <a:lnSpc>
                <a:spcPct val="90000"/>
              </a:lnSpc>
              <a:spcBef>
                <a:spcPts val="500"/>
              </a:spcBef>
              <a:spcAft>
                <a:spcPts val="0"/>
              </a:spcAft>
              <a:buSzPts val="1500"/>
              <a:buChar char="▪"/>
              <a:defRPr sz="2000"/>
            </a:lvl2pPr>
            <a:lvl3pPr marL="1371600" lvl="2" indent="-311150" algn="l" rtl="0">
              <a:lnSpc>
                <a:spcPct val="90000"/>
              </a:lnSpc>
              <a:spcBef>
                <a:spcPts val="500"/>
              </a:spcBef>
              <a:spcAft>
                <a:spcPts val="0"/>
              </a:spcAft>
              <a:buSzPts val="1300"/>
              <a:buChar char="▪"/>
              <a:defRPr sz="1900"/>
            </a:lvl3pPr>
            <a:lvl4pPr marL="1828800" lvl="3" indent="-304800" algn="l" rtl="0">
              <a:lnSpc>
                <a:spcPct val="90000"/>
              </a:lnSpc>
              <a:spcBef>
                <a:spcPts val="500"/>
              </a:spcBef>
              <a:spcAft>
                <a:spcPts val="0"/>
              </a:spcAft>
              <a:buSzPts val="1200"/>
              <a:buChar char="▪"/>
              <a:defRPr sz="1600"/>
            </a:lvl4pPr>
            <a:lvl5pPr marL="2286000" lvl="4" indent="-304800" algn="l" rtl="0">
              <a:lnSpc>
                <a:spcPct val="90000"/>
              </a:lnSpc>
              <a:spcBef>
                <a:spcPts val="500"/>
              </a:spcBef>
              <a:spcAft>
                <a:spcPts val="0"/>
              </a:spcAft>
              <a:buSzPts val="1200"/>
              <a:buChar char="▪"/>
              <a:defRPr sz="16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76" name="Google Shape;376;g531c290709_0_189"/>
          <p:cNvSpPr txBox="1">
            <a:spLocks noGrp="1"/>
          </p:cNvSpPr>
          <p:nvPr>
            <p:ph type="body" idx="2"/>
          </p:nvPr>
        </p:nvSpPr>
        <p:spPr>
          <a:xfrm>
            <a:off x="6321123" y="2282025"/>
            <a:ext cx="5399700" cy="3894900"/>
          </a:xfrm>
          <a:prstGeom prst="rect">
            <a:avLst/>
          </a:prstGeom>
          <a:noFill/>
          <a:ln>
            <a:noFill/>
          </a:ln>
        </p:spPr>
        <p:txBody>
          <a:bodyPr spcFirstLastPara="1" wrap="square" lIns="0" tIns="45700" rIns="0" bIns="45700" anchor="t" anchorCtr="0">
            <a:noAutofit/>
          </a:bodyPr>
          <a:lstStyle>
            <a:lvl1pPr marL="457200" lvl="0" indent="-349250" algn="l" rtl="0">
              <a:lnSpc>
                <a:spcPct val="90000"/>
              </a:lnSpc>
              <a:spcBef>
                <a:spcPts val="1100"/>
              </a:spcBef>
              <a:spcAft>
                <a:spcPts val="0"/>
              </a:spcAft>
              <a:buSzPts val="1900"/>
              <a:buChar char="▪"/>
              <a:defRPr sz="2400"/>
            </a:lvl1pPr>
            <a:lvl2pPr marL="914400" lvl="1" indent="-323850" algn="l" rtl="0">
              <a:lnSpc>
                <a:spcPct val="90000"/>
              </a:lnSpc>
              <a:spcBef>
                <a:spcPts val="500"/>
              </a:spcBef>
              <a:spcAft>
                <a:spcPts val="0"/>
              </a:spcAft>
              <a:buSzPts val="1500"/>
              <a:buChar char="▪"/>
              <a:defRPr sz="2000"/>
            </a:lvl2pPr>
            <a:lvl3pPr marL="1371600" lvl="2" indent="-311150" algn="l" rtl="0">
              <a:lnSpc>
                <a:spcPct val="90000"/>
              </a:lnSpc>
              <a:spcBef>
                <a:spcPts val="500"/>
              </a:spcBef>
              <a:spcAft>
                <a:spcPts val="0"/>
              </a:spcAft>
              <a:buSzPts val="1300"/>
              <a:buChar char="▪"/>
              <a:defRPr sz="1900"/>
            </a:lvl3pPr>
            <a:lvl4pPr marL="1828800" lvl="3" indent="-304800" algn="l" rtl="0">
              <a:lnSpc>
                <a:spcPct val="90000"/>
              </a:lnSpc>
              <a:spcBef>
                <a:spcPts val="500"/>
              </a:spcBef>
              <a:spcAft>
                <a:spcPts val="0"/>
              </a:spcAft>
              <a:buSzPts val="1200"/>
              <a:buChar char="▪"/>
              <a:defRPr sz="1600"/>
            </a:lvl4pPr>
            <a:lvl5pPr marL="2286000" lvl="4" indent="-304800" algn="l" rtl="0">
              <a:lnSpc>
                <a:spcPct val="90000"/>
              </a:lnSpc>
              <a:spcBef>
                <a:spcPts val="500"/>
              </a:spcBef>
              <a:spcAft>
                <a:spcPts val="0"/>
              </a:spcAft>
              <a:buSzPts val="1200"/>
              <a:buChar char="▪"/>
              <a:defRPr sz="16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cxnSp>
        <p:nvCxnSpPr>
          <p:cNvPr id="377" name="Google Shape;377;g531c290709_0_189"/>
          <p:cNvCxnSpPr/>
          <p:nvPr/>
        </p:nvCxnSpPr>
        <p:spPr>
          <a:xfrm>
            <a:off x="5968778" y="1585913"/>
            <a:ext cx="0" cy="4590300"/>
          </a:xfrm>
          <a:prstGeom prst="straightConnector1">
            <a:avLst/>
          </a:prstGeom>
          <a:noFill/>
          <a:ln w="12700" cap="flat" cmpd="sng">
            <a:solidFill>
              <a:schemeClr val="accent5"/>
            </a:solidFill>
            <a:prstDash val="solid"/>
            <a:miter lim="800000"/>
            <a:headEnd type="none" w="sm" len="sm"/>
            <a:tailEnd type="none" w="sm" len="sm"/>
          </a:ln>
        </p:spPr>
      </p:cxnSp>
      <p:sp>
        <p:nvSpPr>
          <p:cNvPr id="378" name="Google Shape;378;g531c290709_0_189"/>
          <p:cNvSpPr txBox="1">
            <a:spLocks noGrp="1"/>
          </p:cNvSpPr>
          <p:nvPr>
            <p:ph type="body" idx="3"/>
          </p:nvPr>
        </p:nvSpPr>
        <p:spPr>
          <a:xfrm>
            <a:off x="6321123" y="1587535"/>
            <a:ext cx="5399700" cy="5844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79" name="Google Shape;379;g531c290709_0_189"/>
          <p:cNvSpPr txBox="1">
            <a:spLocks noGrp="1"/>
          </p:cNvSpPr>
          <p:nvPr>
            <p:ph type="body" idx="4"/>
          </p:nvPr>
        </p:nvSpPr>
        <p:spPr>
          <a:xfrm>
            <a:off x="460978" y="1587535"/>
            <a:ext cx="5399700" cy="5844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380"/>
        <p:cNvGrpSpPr/>
        <p:nvPr/>
      </p:nvGrpSpPr>
      <p:grpSpPr>
        <a:xfrm>
          <a:off x="0" y="0"/>
          <a:ext cx="0" cy="0"/>
          <a:chOff x="0" y="0"/>
          <a:chExt cx="0" cy="0"/>
        </a:xfrm>
      </p:grpSpPr>
      <p:sp>
        <p:nvSpPr>
          <p:cNvPr id="381" name="Google Shape;381;g531c290709_0_196"/>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82" name="Google Shape;382;g531c290709_0_196"/>
          <p:cNvSpPr txBox="1">
            <a:spLocks noGrp="1"/>
          </p:cNvSpPr>
          <p:nvPr>
            <p:ph type="body" idx="1"/>
          </p:nvPr>
        </p:nvSpPr>
        <p:spPr>
          <a:xfrm>
            <a:off x="460979" y="2282023"/>
            <a:ext cx="3474300" cy="3894300"/>
          </a:xfrm>
          <a:prstGeom prst="rect">
            <a:avLst/>
          </a:prstGeom>
          <a:noFill/>
          <a:ln>
            <a:noFill/>
          </a:ln>
        </p:spPr>
        <p:txBody>
          <a:bodyPr spcFirstLastPara="1" wrap="square" lIns="0" tIns="45700" rIns="0" bIns="45700" anchor="t" anchorCtr="0">
            <a:noAutofit/>
          </a:bodyPr>
          <a:lstStyle>
            <a:lvl1pPr marL="457200" lvl="0" indent="-349250" algn="l" rtl="0">
              <a:lnSpc>
                <a:spcPct val="90000"/>
              </a:lnSpc>
              <a:spcBef>
                <a:spcPts val="1100"/>
              </a:spcBef>
              <a:spcAft>
                <a:spcPts val="0"/>
              </a:spcAft>
              <a:buSzPts val="1900"/>
              <a:buChar char="▪"/>
              <a:defRPr sz="2400"/>
            </a:lvl1pPr>
            <a:lvl2pPr marL="914400" lvl="1" indent="-323850" algn="l" rtl="0">
              <a:lnSpc>
                <a:spcPct val="90000"/>
              </a:lnSpc>
              <a:spcBef>
                <a:spcPts val="500"/>
              </a:spcBef>
              <a:spcAft>
                <a:spcPts val="0"/>
              </a:spcAft>
              <a:buSzPts val="1500"/>
              <a:buChar char="▪"/>
              <a:defRPr sz="2000"/>
            </a:lvl2pPr>
            <a:lvl3pPr marL="1371600" lvl="2" indent="-311150" algn="l" rtl="0">
              <a:lnSpc>
                <a:spcPct val="90000"/>
              </a:lnSpc>
              <a:spcBef>
                <a:spcPts val="500"/>
              </a:spcBef>
              <a:spcAft>
                <a:spcPts val="0"/>
              </a:spcAft>
              <a:buSzPts val="1300"/>
              <a:buChar char="▪"/>
              <a:defRPr sz="1900"/>
            </a:lvl3pPr>
            <a:lvl4pPr marL="1828800" lvl="3" indent="-304800" algn="l" rtl="0">
              <a:lnSpc>
                <a:spcPct val="90000"/>
              </a:lnSpc>
              <a:spcBef>
                <a:spcPts val="500"/>
              </a:spcBef>
              <a:spcAft>
                <a:spcPts val="0"/>
              </a:spcAft>
              <a:buSzPts val="1200"/>
              <a:buChar char="▪"/>
              <a:defRPr sz="1600"/>
            </a:lvl4pPr>
            <a:lvl5pPr marL="2286000" lvl="4" indent="-304800" algn="l" rtl="0">
              <a:lnSpc>
                <a:spcPct val="90000"/>
              </a:lnSpc>
              <a:spcBef>
                <a:spcPts val="500"/>
              </a:spcBef>
              <a:spcAft>
                <a:spcPts val="0"/>
              </a:spcAft>
              <a:buSzPts val="1200"/>
              <a:buChar char="▪"/>
              <a:defRPr sz="16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83" name="Google Shape;383;g531c290709_0_196"/>
          <p:cNvSpPr txBox="1">
            <a:spLocks noGrp="1"/>
          </p:cNvSpPr>
          <p:nvPr>
            <p:ph type="body" idx="2"/>
          </p:nvPr>
        </p:nvSpPr>
        <p:spPr>
          <a:xfrm>
            <a:off x="4354103" y="2282023"/>
            <a:ext cx="3474300" cy="3894300"/>
          </a:xfrm>
          <a:prstGeom prst="rect">
            <a:avLst/>
          </a:prstGeom>
          <a:noFill/>
          <a:ln>
            <a:noFill/>
          </a:ln>
        </p:spPr>
        <p:txBody>
          <a:bodyPr spcFirstLastPara="1" wrap="square" lIns="0" tIns="45700" rIns="0" bIns="45700" anchor="t" anchorCtr="0">
            <a:noAutofit/>
          </a:bodyPr>
          <a:lstStyle>
            <a:lvl1pPr marL="457200" lvl="0" indent="-349250" algn="l" rtl="0">
              <a:lnSpc>
                <a:spcPct val="90000"/>
              </a:lnSpc>
              <a:spcBef>
                <a:spcPts val="1100"/>
              </a:spcBef>
              <a:spcAft>
                <a:spcPts val="0"/>
              </a:spcAft>
              <a:buSzPts val="1900"/>
              <a:buChar char="▪"/>
              <a:defRPr sz="2400"/>
            </a:lvl1pPr>
            <a:lvl2pPr marL="914400" lvl="1" indent="-323850" algn="l" rtl="0">
              <a:lnSpc>
                <a:spcPct val="90000"/>
              </a:lnSpc>
              <a:spcBef>
                <a:spcPts val="500"/>
              </a:spcBef>
              <a:spcAft>
                <a:spcPts val="0"/>
              </a:spcAft>
              <a:buSzPts val="1500"/>
              <a:buChar char="▪"/>
              <a:defRPr sz="2000"/>
            </a:lvl2pPr>
            <a:lvl3pPr marL="1371600" lvl="2" indent="-311150" algn="l" rtl="0">
              <a:lnSpc>
                <a:spcPct val="90000"/>
              </a:lnSpc>
              <a:spcBef>
                <a:spcPts val="500"/>
              </a:spcBef>
              <a:spcAft>
                <a:spcPts val="0"/>
              </a:spcAft>
              <a:buSzPts val="1300"/>
              <a:buChar char="▪"/>
              <a:defRPr sz="1900"/>
            </a:lvl3pPr>
            <a:lvl4pPr marL="1828800" lvl="3" indent="-304800" algn="l" rtl="0">
              <a:lnSpc>
                <a:spcPct val="90000"/>
              </a:lnSpc>
              <a:spcBef>
                <a:spcPts val="500"/>
              </a:spcBef>
              <a:spcAft>
                <a:spcPts val="0"/>
              </a:spcAft>
              <a:buSzPts val="1200"/>
              <a:buChar char="▪"/>
              <a:defRPr sz="1600"/>
            </a:lvl4pPr>
            <a:lvl5pPr marL="2286000" lvl="4" indent="-304800" algn="l" rtl="0">
              <a:lnSpc>
                <a:spcPct val="90000"/>
              </a:lnSpc>
              <a:spcBef>
                <a:spcPts val="500"/>
              </a:spcBef>
              <a:spcAft>
                <a:spcPts val="0"/>
              </a:spcAft>
              <a:buSzPts val="1200"/>
              <a:buChar char="▪"/>
              <a:defRPr sz="16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84" name="Google Shape;384;g531c290709_0_196"/>
          <p:cNvSpPr txBox="1">
            <a:spLocks noGrp="1"/>
          </p:cNvSpPr>
          <p:nvPr>
            <p:ph type="body" idx="3"/>
          </p:nvPr>
        </p:nvSpPr>
        <p:spPr>
          <a:xfrm>
            <a:off x="8247227" y="2282023"/>
            <a:ext cx="3474300" cy="3894300"/>
          </a:xfrm>
          <a:prstGeom prst="rect">
            <a:avLst/>
          </a:prstGeom>
          <a:noFill/>
          <a:ln>
            <a:noFill/>
          </a:ln>
        </p:spPr>
        <p:txBody>
          <a:bodyPr spcFirstLastPara="1" wrap="square" lIns="0" tIns="45700" rIns="0" bIns="45700" anchor="t" anchorCtr="0">
            <a:noAutofit/>
          </a:bodyPr>
          <a:lstStyle>
            <a:lvl1pPr marL="457200" lvl="0" indent="-349250" algn="l" rtl="0">
              <a:lnSpc>
                <a:spcPct val="90000"/>
              </a:lnSpc>
              <a:spcBef>
                <a:spcPts val="1100"/>
              </a:spcBef>
              <a:spcAft>
                <a:spcPts val="0"/>
              </a:spcAft>
              <a:buSzPts val="1900"/>
              <a:buChar char="▪"/>
              <a:defRPr sz="2400"/>
            </a:lvl1pPr>
            <a:lvl2pPr marL="914400" lvl="1" indent="-323850" algn="l" rtl="0">
              <a:lnSpc>
                <a:spcPct val="90000"/>
              </a:lnSpc>
              <a:spcBef>
                <a:spcPts val="500"/>
              </a:spcBef>
              <a:spcAft>
                <a:spcPts val="0"/>
              </a:spcAft>
              <a:buSzPts val="1500"/>
              <a:buChar char="▪"/>
              <a:defRPr sz="2000"/>
            </a:lvl2pPr>
            <a:lvl3pPr marL="1371600" lvl="2" indent="-311150" algn="l" rtl="0">
              <a:lnSpc>
                <a:spcPct val="90000"/>
              </a:lnSpc>
              <a:spcBef>
                <a:spcPts val="500"/>
              </a:spcBef>
              <a:spcAft>
                <a:spcPts val="0"/>
              </a:spcAft>
              <a:buSzPts val="1300"/>
              <a:buChar char="▪"/>
              <a:defRPr sz="1900"/>
            </a:lvl3pPr>
            <a:lvl4pPr marL="1828800" lvl="3" indent="-304800" algn="l" rtl="0">
              <a:lnSpc>
                <a:spcPct val="90000"/>
              </a:lnSpc>
              <a:spcBef>
                <a:spcPts val="500"/>
              </a:spcBef>
              <a:spcAft>
                <a:spcPts val="0"/>
              </a:spcAft>
              <a:buSzPts val="1200"/>
              <a:buChar char="▪"/>
              <a:defRPr sz="1600"/>
            </a:lvl4pPr>
            <a:lvl5pPr marL="2286000" lvl="4" indent="-304800" algn="l" rtl="0">
              <a:lnSpc>
                <a:spcPct val="90000"/>
              </a:lnSpc>
              <a:spcBef>
                <a:spcPts val="500"/>
              </a:spcBef>
              <a:spcAft>
                <a:spcPts val="0"/>
              </a:spcAft>
              <a:buSzPts val="1200"/>
              <a:buChar char="▪"/>
              <a:defRPr sz="16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cxnSp>
        <p:nvCxnSpPr>
          <p:cNvPr id="385" name="Google Shape;385;g531c290709_0_196"/>
          <p:cNvCxnSpPr/>
          <p:nvPr/>
        </p:nvCxnSpPr>
        <p:spPr>
          <a:xfrm>
            <a:off x="7919499" y="1585913"/>
            <a:ext cx="0" cy="4590300"/>
          </a:xfrm>
          <a:prstGeom prst="straightConnector1">
            <a:avLst/>
          </a:prstGeom>
          <a:noFill/>
          <a:ln w="12700" cap="flat" cmpd="sng">
            <a:solidFill>
              <a:schemeClr val="accent5"/>
            </a:solidFill>
            <a:prstDash val="solid"/>
            <a:miter lim="800000"/>
            <a:headEnd type="none" w="sm" len="sm"/>
            <a:tailEnd type="none" w="sm" len="sm"/>
          </a:ln>
        </p:spPr>
      </p:cxnSp>
      <p:cxnSp>
        <p:nvCxnSpPr>
          <p:cNvPr id="386" name="Google Shape;386;g531c290709_0_196"/>
          <p:cNvCxnSpPr/>
          <p:nvPr/>
        </p:nvCxnSpPr>
        <p:spPr>
          <a:xfrm>
            <a:off x="4031311" y="1585913"/>
            <a:ext cx="0" cy="4590300"/>
          </a:xfrm>
          <a:prstGeom prst="straightConnector1">
            <a:avLst/>
          </a:prstGeom>
          <a:noFill/>
          <a:ln w="12700" cap="flat" cmpd="sng">
            <a:solidFill>
              <a:schemeClr val="accent5"/>
            </a:solidFill>
            <a:prstDash val="solid"/>
            <a:miter lim="800000"/>
            <a:headEnd type="none" w="sm" len="sm"/>
            <a:tailEnd type="none" w="sm" len="sm"/>
          </a:ln>
        </p:spPr>
      </p:cxnSp>
      <p:sp>
        <p:nvSpPr>
          <p:cNvPr id="387" name="Google Shape;387;g531c290709_0_196"/>
          <p:cNvSpPr txBox="1">
            <a:spLocks noGrp="1"/>
          </p:cNvSpPr>
          <p:nvPr>
            <p:ph type="body" idx="4"/>
          </p:nvPr>
        </p:nvSpPr>
        <p:spPr>
          <a:xfrm>
            <a:off x="4354103" y="1585914"/>
            <a:ext cx="3474300" cy="5847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2100"/>
              <a:buNone/>
              <a:defRPr>
                <a:solidFill>
                  <a:schemeClr val="accent5"/>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88" name="Google Shape;388;g531c290709_0_196"/>
          <p:cNvSpPr txBox="1">
            <a:spLocks noGrp="1"/>
          </p:cNvSpPr>
          <p:nvPr>
            <p:ph type="body" idx="5"/>
          </p:nvPr>
        </p:nvSpPr>
        <p:spPr>
          <a:xfrm>
            <a:off x="8247227" y="1585914"/>
            <a:ext cx="3474300" cy="5847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2100"/>
              <a:buNone/>
              <a:defRPr>
                <a:solidFill>
                  <a:schemeClr val="accent5"/>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89" name="Google Shape;389;g531c290709_0_196"/>
          <p:cNvSpPr txBox="1">
            <a:spLocks noGrp="1"/>
          </p:cNvSpPr>
          <p:nvPr>
            <p:ph type="body" idx="6"/>
          </p:nvPr>
        </p:nvSpPr>
        <p:spPr>
          <a:xfrm>
            <a:off x="460979" y="1585914"/>
            <a:ext cx="3474300" cy="5847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2100"/>
              <a:buNone/>
              <a:defRPr>
                <a:solidFill>
                  <a:schemeClr val="accent5"/>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390"/>
        <p:cNvGrpSpPr/>
        <p:nvPr/>
      </p:nvGrpSpPr>
      <p:grpSpPr>
        <a:xfrm>
          <a:off x="0" y="0"/>
          <a:ext cx="0" cy="0"/>
          <a:chOff x="0" y="0"/>
          <a:chExt cx="0" cy="0"/>
        </a:xfrm>
      </p:grpSpPr>
      <p:sp>
        <p:nvSpPr>
          <p:cNvPr id="391" name="Google Shape;391;g531c290709_0_206"/>
          <p:cNvSpPr/>
          <p:nvPr/>
        </p:nvSpPr>
        <p:spPr>
          <a:xfrm>
            <a:off x="460978" y="1944353"/>
            <a:ext cx="54057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392" name="Google Shape;392;g531c290709_0_206"/>
          <p:cNvSpPr/>
          <p:nvPr/>
        </p:nvSpPr>
        <p:spPr>
          <a:xfrm>
            <a:off x="6315154" y="1944353"/>
            <a:ext cx="54057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393" name="Google Shape;393;g531c290709_0_206"/>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394" name="Google Shape;394;g531c290709_0_206"/>
          <p:cNvSpPr txBox="1">
            <a:spLocks noGrp="1"/>
          </p:cNvSpPr>
          <p:nvPr>
            <p:ph type="body" idx="1"/>
          </p:nvPr>
        </p:nvSpPr>
        <p:spPr>
          <a:xfrm>
            <a:off x="619241" y="2102946"/>
            <a:ext cx="5087100" cy="31197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95" name="Google Shape;395;g531c290709_0_206"/>
          <p:cNvSpPr txBox="1">
            <a:spLocks noGrp="1"/>
          </p:cNvSpPr>
          <p:nvPr>
            <p:ph type="body" idx="2"/>
          </p:nvPr>
        </p:nvSpPr>
        <p:spPr>
          <a:xfrm>
            <a:off x="6479385" y="2104568"/>
            <a:ext cx="50871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96" name="Google Shape;396;g531c290709_0_206"/>
          <p:cNvSpPr txBox="1">
            <a:spLocks noGrp="1"/>
          </p:cNvSpPr>
          <p:nvPr>
            <p:ph type="body" idx="3"/>
          </p:nvPr>
        </p:nvSpPr>
        <p:spPr>
          <a:xfrm>
            <a:off x="6321123" y="1515907"/>
            <a:ext cx="5399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397" name="Google Shape;397;g531c290709_0_206"/>
          <p:cNvSpPr txBox="1">
            <a:spLocks noGrp="1"/>
          </p:cNvSpPr>
          <p:nvPr>
            <p:ph type="body" idx="4"/>
          </p:nvPr>
        </p:nvSpPr>
        <p:spPr>
          <a:xfrm>
            <a:off x="460978" y="1515907"/>
            <a:ext cx="5399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398"/>
        <p:cNvGrpSpPr/>
        <p:nvPr/>
      </p:nvGrpSpPr>
      <p:grpSpPr>
        <a:xfrm>
          <a:off x="0" y="0"/>
          <a:ext cx="0" cy="0"/>
          <a:chOff x="0" y="0"/>
          <a:chExt cx="0" cy="0"/>
        </a:xfrm>
      </p:grpSpPr>
      <p:sp>
        <p:nvSpPr>
          <p:cNvPr id="399" name="Google Shape;399;g531c290709_0_214"/>
          <p:cNvSpPr/>
          <p:nvPr/>
        </p:nvSpPr>
        <p:spPr>
          <a:xfrm>
            <a:off x="460979" y="1944353"/>
            <a:ext cx="33879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00" name="Google Shape;400;g531c290709_0_214"/>
          <p:cNvSpPr/>
          <p:nvPr/>
        </p:nvSpPr>
        <p:spPr>
          <a:xfrm>
            <a:off x="4415701" y="1944353"/>
            <a:ext cx="33879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01" name="Google Shape;401;g531c290709_0_214"/>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02" name="Google Shape;402;g531c290709_0_214"/>
          <p:cNvSpPr txBox="1">
            <a:spLocks noGrp="1"/>
          </p:cNvSpPr>
          <p:nvPr>
            <p:ph type="body" idx="1"/>
          </p:nvPr>
        </p:nvSpPr>
        <p:spPr>
          <a:xfrm>
            <a:off x="619241" y="2102946"/>
            <a:ext cx="3078000" cy="31197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03" name="Google Shape;403;g531c290709_0_214"/>
          <p:cNvSpPr txBox="1">
            <a:spLocks noGrp="1"/>
          </p:cNvSpPr>
          <p:nvPr>
            <p:ph type="body" idx="2"/>
          </p:nvPr>
        </p:nvSpPr>
        <p:spPr>
          <a:xfrm>
            <a:off x="4579931" y="2104568"/>
            <a:ext cx="30780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04" name="Google Shape;404;g531c290709_0_214"/>
          <p:cNvSpPr txBox="1">
            <a:spLocks noGrp="1"/>
          </p:cNvSpPr>
          <p:nvPr>
            <p:ph type="body" idx="3"/>
          </p:nvPr>
        </p:nvSpPr>
        <p:spPr>
          <a:xfrm>
            <a:off x="4421670" y="1515907"/>
            <a:ext cx="33843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05" name="Google Shape;405;g531c290709_0_214"/>
          <p:cNvSpPr txBox="1">
            <a:spLocks noGrp="1"/>
          </p:cNvSpPr>
          <p:nvPr>
            <p:ph type="body" idx="4"/>
          </p:nvPr>
        </p:nvSpPr>
        <p:spPr>
          <a:xfrm>
            <a:off x="460979" y="1515907"/>
            <a:ext cx="33843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06" name="Google Shape;406;g531c290709_0_214"/>
          <p:cNvSpPr/>
          <p:nvPr/>
        </p:nvSpPr>
        <p:spPr>
          <a:xfrm>
            <a:off x="8332877" y="1944353"/>
            <a:ext cx="3387900" cy="3424800"/>
          </a:xfrm>
          <a:prstGeom prst="snip1Rect">
            <a:avLst>
              <a:gd name="adj" fmla="val 16667"/>
            </a:avLst>
          </a:prstGeom>
          <a:solidFill>
            <a:schemeClr val="dk1"/>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07" name="Google Shape;407;g531c290709_0_214"/>
          <p:cNvSpPr txBox="1">
            <a:spLocks noGrp="1"/>
          </p:cNvSpPr>
          <p:nvPr>
            <p:ph type="body" idx="5"/>
          </p:nvPr>
        </p:nvSpPr>
        <p:spPr>
          <a:xfrm>
            <a:off x="8497107" y="2104568"/>
            <a:ext cx="30780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08" name="Google Shape;408;g531c290709_0_214"/>
          <p:cNvSpPr txBox="1">
            <a:spLocks noGrp="1"/>
          </p:cNvSpPr>
          <p:nvPr>
            <p:ph type="body" idx="6"/>
          </p:nvPr>
        </p:nvSpPr>
        <p:spPr>
          <a:xfrm>
            <a:off x="8338846" y="1515907"/>
            <a:ext cx="33843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409"/>
        <p:cNvGrpSpPr/>
        <p:nvPr/>
      </p:nvGrpSpPr>
      <p:grpSpPr>
        <a:xfrm>
          <a:off x="0" y="0"/>
          <a:ext cx="0" cy="0"/>
          <a:chOff x="0" y="0"/>
          <a:chExt cx="0" cy="0"/>
        </a:xfrm>
      </p:grpSpPr>
      <p:sp>
        <p:nvSpPr>
          <p:cNvPr id="410" name="Google Shape;410;g531c290709_0_225"/>
          <p:cNvSpPr/>
          <p:nvPr/>
        </p:nvSpPr>
        <p:spPr>
          <a:xfrm>
            <a:off x="460978" y="1944353"/>
            <a:ext cx="2447700" cy="3424800"/>
          </a:xfrm>
          <a:prstGeom prst="snip1Rect">
            <a:avLst>
              <a:gd name="adj" fmla="val 16667"/>
            </a:avLst>
          </a:prstGeom>
          <a:solidFill>
            <a:schemeClr val="accent6"/>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11" name="Google Shape;411;g531c290709_0_225"/>
          <p:cNvSpPr/>
          <p:nvPr/>
        </p:nvSpPr>
        <p:spPr>
          <a:xfrm>
            <a:off x="3398463" y="1944353"/>
            <a:ext cx="2447700" cy="3424800"/>
          </a:xfrm>
          <a:prstGeom prst="snip1Rect">
            <a:avLst>
              <a:gd name="adj" fmla="val 16667"/>
            </a:avLst>
          </a:prstGeom>
          <a:solidFill>
            <a:schemeClr val="accent5"/>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12" name="Google Shape;412;g531c290709_0_22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13" name="Google Shape;413;g531c290709_0_225"/>
          <p:cNvSpPr txBox="1">
            <a:spLocks noGrp="1"/>
          </p:cNvSpPr>
          <p:nvPr>
            <p:ph type="body" idx="1"/>
          </p:nvPr>
        </p:nvSpPr>
        <p:spPr>
          <a:xfrm>
            <a:off x="619241" y="2102946"/>
            <a:ext cx="2128500" cy="31197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dk1"/>
              </a:buClr>
              <a:buSzPts val="1300"/>
              <a:buChar char="▪"/>
              <a:defRPr sz="1900">
                <a:solidFill>
                  <a:schemeClr val="dk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14" name="Google Shape;414;g531c290709_0_225"/>
          <p:cNvSpPr txBox="1">
            <a:spLocks noGrp="1"/>
          </p:cNvSpPr>
          <p:nvPr>
            <p:ph type="body" idx="2"/>
          </p:nvPr>
        </p:nvSpPr>
        <p:spPr>
          <a:xfrm>
            <a:off x="3558716" y="2104568"/>
            <a:ext cx="21285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15" name="Google Shape;415;g531c290709_0_225"/>
          <p:cNvSpPr txBox="1">
            <a:spLocks noGrp="1"/>
          </p:cNvSpPr>
          <p:nvPr>
            <p:ph type="body" idx="3"/>
          </p:nvPr>
        </p:nvSpPr>
        <p:spPr>
          <a:xfrm>
            <a:off x="3400454" y="1515907"/>
            <a:ext cx="2444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16" name="Google Shape;416;g531c290709_0_225"/>
          <p:cNvSpPr txBox="1">
            <a:spLocks noGrp="1"/>
          </p:cNvSpPr>
          <p:nvPr>
            <p:ph type="body" idx="4"/>
          </p:nvPr>
        </p:nvSpPr>
        <p:spPr>
          <a:xfrm>
            <a:off x="460979" y="1515907"/>
            <a:ext cx="2444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17" name="Google Shape;417;g531c290709_0_225"/>
          <p:cNvSpPr/>
          <p:nvPr/>
        </p:nvSpPr>
        <p:spPr>
          <a:xfrm>
            <a:off x="6335948" y="1944353"/>
            <a:ext cx="2447700" cy="3424800"/>
          </a:xfrm>
          <a:prstGeom prst="snip1Rect">
            <a:avLst>
              <a:gd name="adj" fmla="val 16667"/>
            </a:avLst>
          </a:prstGeom>
          <a:solidFill>
            <a:schemeClr val="dk2"/>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18" name="Google Shape;418;g531c290709_0_225"/>
          <p:cNvSpPr txBox="1">
            <a:spLocks noGrp="1"/>
          </p:cNvSpPr>
          <p:nvPr>
            <p:ph type="body" idx="5"/>
          </p:nvPr>
        </p:nvSpPr>
        <p:spPr>
          <a:xfrm>
            <a:off x="6498191" y="2104568"/>
            <a:ext cx="21285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19" name="Google Shape;419;g531c290709_0_225"/>
          <p:cNvSpPr txBox="1">
            <a:spLocks noGrp="1"/>
          </p:cNvSpPr>
          <p:nvPr>
            <p:ph type="body" idx="6"/>
          </p:nvPr>
        </p:nvSpPr>
        <p:spPr>
          <a:xfrm>
            <a:off x="6339929" y="1515907"/>
            <a:ext cx="2444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20" name="Google Shape;420;g531c290709_0_225"/>
          <p:cNvSpPr/>
          <p:nvPr/>
        </p:nvSpPr>
        <p:spPr>
          <a:xfrm>
            <a:off x="9273434" y="1944353"/>
            <a:ext cx="2447700" cy="3424800"/>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5080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sp>
        <p:nvSpPr>
          <p:cNvPr id="421" name="Google Shape;421;g531c290709_0_225"/>
          <p:cNvSpPr txBox="1">
            <a:spLocks noGrp="1"/>
          </p:cNvSpPr>
          <p:nvPr>
            <p:ph type="body" idx="7"/>
          </p:nvPr>
        </p:nvSpPr>
        <p:spPr>
          <a:xfrm>
            <a:off x="9437665" y="2104568"/>
            <a:ext cx="2128500" cy="31185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Clr>
                <a:schemeClr val="lt1"/>
              </a:buClr>
              <a:buSzPts val="1300"/>
              <a:buChar char="▪"/>
              <a:defRPr sz="1900">
                <a:solidFill>
                  <a:schemeClr val="lt1"/>
                </a:solidFill>
              </a:defRPr>
            </a:lvl1pPr>
            <a:lvl2pPr marL="914400" lvl="1" indent="-304800" algn="l" rtl="0">
              <a:lnSpc>
                <a:spcPct val="90000"/>
              </a:lnSpc>
              <a:spcBef>
                <a:spcPts val="500"/>
              </a:spcBef>
              <a:spcAft>
                <a:spcPts val="0"/>
              </a:spcAft>
              <a:buClr>
                <a:schemeClr val="lt1"/>
              </a:buClr>
              <a:buSzPts val="1200"/>
              <a:buChar char="▪"/>
              <a:defRPr sz="1600">
                <a:solidFill>
                  <a:schemeClr val="lt1"/>
                </a:solidFill>
              </a:defRPr>
            </a:lvl2pPr>
            <a:lvl3pPr marL="1371600" lvl="2" indent="-298450" algn="l" rtl="0">
              <a:lnSpc>
                <a:spcPct val="90000"/>
              </a:lnSpc>
              <a:spcBef>
                <a:spcPts val="500"/>
              </a:spcBef>
              <a:spcAft>
                <a:spcPts val="0"/>
              </a:spcAft>
              <a:buClr>
                <a:schemeClr val="lt1"/>
              </a:buClr>
              <a:buSzPts val="1100"/>
              <a:buChar char="▪"/>
              <a:defRPr sz="1500">
                <a:solidFill>
                  <a:schemeClr val="lt1"/>
                </a:solidFill>
              </a:defRPr>
            </a:lvl3pPr>
            <a:lvl4pPr marL="1828800" lvl="3" indent="-285750" algn="l" rtl="0">
              <a:lnSpc>
                <a:spcPct val="90000"/>
              </a:lnSpc>
              <a:spcBef>
                <a:spcPts val="500"/>
              </a:spcBef>
              <a:spcAft>
                <a:spcPts val="0"/>
              </a:spcAft>
              <a:buClr>
                <a:schemeClr val="lt1"/>
              </a:buClr>
              <a:buSzPts val="900"/>
              <a:buChar char="▪"/>
              <a:defRPr sz="1200">
                <a:solidFill>
                  <a:schemeClr val="lt1"/>
                </a:solidFill>
              </a:defRPr>
            </a:lvl4pPr>
            <a:lvl5pPr marL="2286000" lvl="4" indent="-285750" algn="l" rtl="0">
              <a:lnSpc>
                <a:spcPct val="90000"/>
              </a:lnSpc>
              <a:spcBef>
                <a:spcPts val="500"/>
              </a:spcBef>
              <a:spcAft>
                <a:spcPts val="0"/>
              </a:spcAft>
              <a:buClr>
                <a:schemeClr val="lt1"/>
              </a:buClr>
              <a:buSzPts val="900"/>
              <a:buChar char="▪"/>
              <a:defRPr sz="1200">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22" name="Google Shape;422;g531c290709_0_225"/>
          <p:cNvSpPr txBox="1">
            <a:spLocks noGrp="1"/>
          </p:cNvSpPr>
          <p:nvPr>
            <p:ph type="body" idx="8"/>
          </p:nvPr>
        </p:nvSpPr>
        <p:spPr>
          <a:xfrm>
            <a:off x="9279404" y="1515907"/>
            <a:ext cx="2444700" cy="417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100"/>
              </a:spcBef>
              <a:spcAft>
                <a:spcPts val="0"/>
              </a:spcAft>
              <a:buSzPts val="1500"/>
              <a:buNone/>
              <a:defRPr sz="2000">
                <a:solidFill>
                  <a:schemeClr val="dk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423"/>
        <p:cNvGrpSpPr/>
        <p:nvPr/>
      </p:nvGrpSpPr>
      <p:grpSpPr>
        <a:xfrm>
          <a:off x="0" y="0"/>
          <a:ext cx="0" cy="0"/>
          <a:chOff x="0" y="0"/>
          <a:chExt cx="0" cy="0"/>
        </a:xfrm>
      </p:grpSpPr>
      <p:pic>
        <p:nvPicPr>
          <p:cNvPr id="424" name="Google Shape;424;g531c290709_0_239" descr="A picture containing person, black, holding,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25" name="Google Shape;425;g531c290709_0_239"/>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300"/>
              <a:buNone/>
              <a:defRPr sz="1900">
                <a:solidFill>
                  <a:srgbClr val="9EB7BF"/>
                </a:solidFill>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26" name="Google Shape;426;g531c290709_0_239"/>
          <p:cNvSpPr txBox="1">
            <a:spLocks noGrp="1"/>
          </p:cNvSpPr>
          <p:nvPr>
            <p:ph type="body" idx="2"/>
          </p:nvPr>
        </p:nvSpPr>
        <p:spPr>
          <a:xfrm>
            <a:off x="460980" y="1315763"/>
            <a:ext cx="6093300" cy="2940300"/>
          </a:xfrm>
          <a:prstGeom prst="rect">
            <a:avLst/>
          </a:prstGeom>
          <a:noFill/>
          <a:ln>
            <a:noFill/>
          </a:ln>
        </p:spPr>
        <p:txBody>
          <a:bodyPr spcFirstLastPara="1" wrap="square" lIns="0" tIns="45700" rIns="0" bIns="45700" anchor="b" anchorCtr="0">
            <a:noAutofit/>
          </a:bodyPr>
          <a:lstStyle>
            <a:lvl1pPr marL="457200" lvl="0" indent="-228600" algn="l" rtl="0">
              <a:lnSpc>
                <a:spcPct val="90000"/>
              </a:lnSpc>
              <a:spcBef>
                <a:spcPts val="1100"/>
              </a:spcBef>
              <a:spcAft>
                <a:spcPts val="0"/>
              </a:spcAft>
              <a:buSzPts val="2400"/>
              <a:buNone/>
              <a:defRPr sz="3200">
                <a:solidFill>
                  <a:schemeClr val="lt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27" name="Google Shape;427;g531c290709_0_239"/>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428"/>
        <p:cNvGrpSpPr/>
        <p:nvPr/>
      </p:nvGrpSpPr>
      <p:grpSpPr>
        <a:xfrm>
          <a:off x="0" y="0"/>
          <a:ext cx="0" cy="0"/>
          <a:chOff x="0" y="0"/>
          <a:chExt cx="0" cy="0"/>
        </a:xfrm>
      </p:grpSpPr>
      <p:pic>
        <p:nvPicPr>
          <p:cNvPr id="429" name="Google Shape;429;g531c290709_0_244" descr="A picture containing red, woman, street,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30" name="Google Shape;430;g531c290709_0_244"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1" name="Google Shape;431;g531c290709_0_244"/>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300"/>
              <a:buNone/>
              <a:defRPr sz="1900">
                <a:solidFill>
                  <a:srgbClr val="9EB7BF"/>
                </a:solidFill>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32" name="Google Shape;432;g531c290709_0_244"/>
          <p:cNvSpPr txBox="1">
            <a:spLocks noGrp="1"/>
          </p:cNvSpPr>
          <p:nvPr>
            <p:ph type="body" idx="2"/>
          </p:nvPr>
        </p:nvSpPr>
        <p:spPr>
          <a:xfrm>
            <a:off x="460980" y="1315763"/>
            <a:ext cx="6093300" cy="2940300"/>
          </a:xfrm>
          <a:prstGeom prst="rect">
            <a:avLst/>
          </a:prstGeom>
          <a:noFill/>
          <a:ln>
            <a:noFill/>
          </a:ln>
        </p:spPr>
        <p:txBody>
          <a:bodyPr spcFirstLastPara="1" wrap="square" lIns="0" tIns="45700" rIns="0" bIns="45700" anchor="b" anchorCtr="0">
            <a:noAutofit/>
          </a:bodyPr>
          <a:lstStyle>
            <a:lvl1pPr marL="457200" lvl="0" indent="-228600" algn="l" rtl="0">
              <a:lnSpc>
                <a:spcPct val="90000"/>
              </a:lnSpc>
              <a:spcBef>
                <a:spcPts val="1100"/>
              </a:spcBef>
              <a:spcAft>
                <a:spcPts val="0"/>
              </a:spcAft>
              <a:buSzPts val="2400"/>
              <a:buNone/>
              <a:defRPr sz="3200">
                <a:solidFill>
                  <a:schemeClr val="lt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33" name="Google Shape;433;g531c290709_0_244"/>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434"/>
        <p:cNvGrpSpPr/>
        <p:nvPr/>
      </p:nvGrpSpPr>
      <p:grpSpPr>
        <a:xfrm>
          <a:off x="0" y="0"/>
          <a:ext cx="0" cy="0"/>
          <a:chOff x="0" y="0"/>
          <a:chExt cx="0" cy="0"/>
        </a:xfrm>
      </p:grpSpPr>
      <p:pic>
        <p:nvPicPr>
          <p:cNvPr id="435" name="Google Shape;435;g531c290709_0_250" descr="A picture containing camera, sitting, man, table&#10;&#10;Description automatically generated"/>
          <p:cNvPicPr preferRelativeResize="0"/>
          <p:nvPr/>
        </p:nvPicPr>
        <p:blipFill rotWithShape="1">
          <a:blip r:embed="rId2">
            <a:alphaModFix/>
          </a:blip>
          <a:srcRect r="18705"/>
          <a:stretch/>
        </p:blipFill>
        <p:spPr>
          <a:xfrm>
            <a:off x="2280650" y="0"/>
            <a:ext cx="9911352" cy="6858000"/>
          </a:xfrm>
          <a:prstGeom prst="rect">
            <a:avLst/>
          </a:prstGeom>
          <a:noFill/>
          <a:ln>
            <a:noFill/>
          </a:ln>
        </p:spPr>
      </p:pic>
      <p:pic>
        <p:nvPicPr>
          <p:cNvPr id="436" name="Google Shape;436;g531c290709_0_250"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7" name="Google Shape;437;g531c290709_0_250"/>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300"/>
              <a:buNone/>
              <a:defRPr sz="1900">
                <a:solidFill>
                  <a:srgbClr val="9EB7BF"/>
                </a:solidFill>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38" name="Google Shape;438;g531c290709_0_250"/>
          <p:cNvSpPr txBox="1">
            <a:spLocks noGrp="1"/>
          </p:cNvSpPr>
          <p:nvPr>
            <p:ph type="body" idx="2"/>
          </p:nvPr>
        </p:nvSpPr>
        <p:spPr>
          <a:xfrm>
            <a:off x="460980" y="1315763"/>
            <a:ext cx="6093300" cy="2940300"/>
          </a:xfrm>
          <a:prstGeom prst="rect">
            <a:avLst/>
          </a:prstGeom>
          <a:noFill/>
          <a:ln>
            <a:noFill/>
          </a:ln>
        </p:spPr>
        <p:txBody>
          <a:bodyPr spcFirstLastPara="1" wrap="square" lIns="0" tIns="45700" rIns="0" bIns="45700" anchor="b" anchorCtr="0">
            <a:noAutofit/>
          </a:bodyPr>
          <a:lstStyle>
            <a:lvl1pPr marL="457200" lvl="0" indent="-228600" algn="l" rtl="0">
              <a:lnSpc>
                <a:spcPct val="90000"/>
              </a:lnSpc>
              <a:spcBef>
                <a:spcPts val="1100"/>
              </a:spcBef>
              <a:spcAft>
                <a:spcPts val="0"/>
              </a:spcAft>
              <a:buSzPts val="2400"/>
              <a:buNone/>
              <a:defRPr sz="3200">
                <a:solidFill>
                  <a:schemeClr val="lt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39" name="Google Shape;439;g531c290709_0_250"/>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sp>
        <p:nvSpPr>
          <p:cNvPr id="38" name="Google Shape;38;p45"/>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440"/>
        <p:cNvGrpSpPr/>
        <p:nvPr/>
      </p:nvGrpSpPr>
      <p:grpSpPr>
        <a:xfrm>
          <a:off x="0" y="0"/>
          <a:ext cx="0" cy="0"/>
          <a:chOff x="0" y="0"/>
          <a:chExt cx="0" cy="0"/>
        </a:xfrm>
      </p:grpSpPr>
      <p:pic>
        <p:nvPicPr>
          <p:cNvPr id="441" name="Google Shape;441;g531c290709_0_256" descr="A close up of a log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2" name="Google Shape;442;g531c290709_0_256"/>
          <p:cNvSpPr txBox="1">
            <a:spLocks noGrp="1"/>
          </p:cNvSpPr>
          <p:nvPr>
            <p:ph type="body" idx="1"/>
          </p:nvPr>
        </p:nvSpPr>
        <p:spPr>
          <a:xfrm>
            <a:off x="460980" y="4467420"/>
            <a:ext cx="6093300" cy="8133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300"/>
              <a:buNone/>
              <a:defRPr sz="1900">
                <a:solidFill>
                  <a:schemeClr val="accent3"/>
                </a:solidFill>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43" name="Google Shape;443;g531c290709_0_256"/>
          <p:cNvSpPr txBox="1">
            <a:spLocks noGrp="1"/>
          </p:cNvSpPr>
          <p:nvPr>
            <p:ph type="body" idx="2"/>
          </p:nvPr>
        </p:nvSpPr>
        <p:spPr>
          <a:xfrm>
            <a:off x="460980" y="1315763"/>
            <a:ext cx="6093300" cy="2940300"/>
          </a:xfrm>
          <a:prstGeom prst="rect">
            <a:avLst/>
          </a:prstGeom>
          <a:noFill/>
          <a:ln>
            <a:noFill/>
          </a:ln>
        </p:spPr>
        <p:txBody>
          <a:bodyPr spcFirstLastPara="1" wrap="square" lIns="0" tIns="45700" rIns="0" bIns="45700" anchor="b" anchorCtr="0">
            <a:noAutofit/>
          </a:bodyPr>
          <a:lstStyle>
            <a:lvl1pPr marL="457200" lvl="0" indent="-228600" algn="l" rtl="0">
              <a:lnSpc>
                <a:spcPct val="90000"/>
              </a:lnSpc>
              <a:spcBef>
                <a:spcPts val="1100"/>
              </a:spcBef>
              <a:spcAft>
                <a:spcPts val="0"/>
              </a:spcAft>
              <a:buSzPts val="2400"/>
              <a:buNone/>
              <a:defRPr sz="3200">
                <a:solidFill>
                  <a:schemeClr val="accent1"/>
                </a:solidFill>
                <a:latin typeface="Barlow"/>
                <a:ea typeface="Barlow"/>
                <a:cs typeface="Barlow"/>
                <a:sym typeface="Barlow"/>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444"/>
        <p:cNvGrpSpPr/>
        <p:nvPr/>
      </p:nvGrpSpPr>
      <p:grpSpPr>
        <a:xfrm>
          <a:off x="0" y="0"/>
          <a:ext cx="0" cy="0"/>
          <a:chOff x="0" y="0"/>
          <a:chExt cx="0" cy="0"/>
        </a:xfrm>
      </p:grpSpPr>
      <p:pic>
        <p:nvPicPr>
          <p:cNvPr id="445" name="Google Shape;445;g531c290709_0_260" descr="A picture containing light, black, large,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6" name="Google Shape;446;g531c290709_0_260"/>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47" name="Google Shape;447;g531c290709_0_260"/>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448"/>
        <p:cNvGrpSpPr/>
        <p:nvPr/>
      </p:nvGrpSpPr>
      <p:grpSpPr>
        <a:xfrm>
          <a:off x="0" y="0"/>
          <a:ext cx="0" cy="0"/>
          <a:chOff x="0" y="0"/>
          <a:chExt cx="0" cy="0"/>
        </a:xfrm>
      </p:grpSpPr>
      <p:pic>
        <p:nvPicPr>
          <p:cNvPr id="449" name="Google Shape;449;g531c290709_0_264" descr="A young person sitting in front of a computer&#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50" name="Google Shape;450;g531c290709_0_264"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1" name="Google Shape;451;g531c290709_0_264"/>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52" name="Google Shape;452;g531c290709_0_264"/>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453"/>
        <p:cNvGrpSpPr/>
        <p:nvPr/>
      </p:nvGrpSpPr>
      <p:grpSpPr>
        <a:xfrm>
          <a:off x="0" y="0"/>
          <a:ext cx="0" cy="0"/>
          <a:chOff x="0" y="0"/>
          <a:chExt cx="0" cy="0"/>
        </a:xfrm>
      </p:grpSpPr>
      <p:pic>
        <p:nvPicPr>
          <p:cNvPr id="454" name="Google Shape;454;g531c290709_0_269" descr="A person sitting at a table using a computer&#10;&#10;Description automatically generated"/>
          <p:cNvPicPr preferRelativeResize="0"/>
          <p:nvPr/>
        </p:nvPicPr>
        <p:blipFill rotWithShape="1">
          <a:blip r:embed="rId2">
            <a:alphaModFix/>
          </a:blip>
          <a:srcRect r="24115"/>
          <a:stretch/>
        </p:blipFill>
        <p:spPr>
          <a:xfrm>
            <a:off x="2940147" y="0"/>
            <a:ext cx="9251851" cy="6858000"/>
          </a:xfrm>
          <a:prstGeom prst="rect">
            <a:avLst/>
          </a:prstGeom>
          <a:noFill/>
          <a:ln>
            <a:noFill/>
          </a:ln>
        </p:spPr>
      </p:pic>
      <p:pic>
        <p:nvPicPr>
          <p:cNvPr id="455" name="Google Shape;455;g531c290709_0_269"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6" name="Google Shape;456;g531c290709_0_269"/>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57" name="Google Shape;457;g531c290709_0_269"/>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458"/>
        <p:cNvGrpSpPr/>
        <p:nvPr/>
      </p:nvGrpSpPr>
      <p:grpSpPr>
        <a:xfrm>
          <a:off x="0" y="0"/>
          <a:ext cx="0" cy="0"/>
          <a:chOff x="0" y="0"/>
          <a:chExt cx="0" cy="0"/>
        </a:xfrm>
      </p:grpSpPr>
      <p:pic>
        <p:nvPicPr>
          <p:cNvPr id="459" name="Google Shape;459;g531c290709_0_274" descr="A group of people sitting at a table using a computer&#10;&#10;Description automatically generated"/>
          <p:cNvPicPr preferRelativeResize="0"/>
          <p:nvPr/>
        </p:nvPicPr>
        <p:blipFill rotWithShape="1">
          <a:blip r:embed="rId2">
            <a:alphaModFix/>
          </a:blip>
          <a:srcRect r="11535"/>
          <a:stretch/>
        </p:blipFill>
        <p:spPr>
          <a:xfrm>
            <a:off x="1406769" y="0"/>
            <a:ext cx="10785230" cy="6858000"/>
          </a:xfrm>
          <a:prstGeom prst="rect">
            <a:avLst/>
          </a:prstGeom>
          <a:noFill/>
          <a:ln>
            <a:noFill/>
          </a:ln>
        </p:spPr>
      </p:pic>
      <p:pic>
        <p:nvPicPr>
          <p:cNvPr id="460" name="Google Shape;460;g531c290709_0_274" descr="A picture containing person, black, holding, whit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61" name="Google Shape;461;g531c290709_0_274"/>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62" name="Google Shape;462;g531c290709_0_274"/>
          <p:cNvPicPr preferRelativeResize="0"/>
          <p:nvPr/>
        </p:nvPicPr>
        <p:blipFill rotWithShape="1">
          <a:blip r:embed="rId4">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463"/>
        <p:cNvGrpSpPr/>
        <p:nvPr/>
      </p:nvGrpSpPr>
      <p:grpSpPr>
        <a:xfrm>
          <a:off x="0" y="0"/>
          <a:ext cx="0" cy="0"/>
          <a:chOff x="0" y="0"/>
          <a:chExt cx="0" cy="0"/>
        </a:xfrm>
      </p:grpSpPr>
      <p:pic>
        <p:nvPicPr>
          <p:cNvPr id="464" name="Google Shape;464;g531c290709_0_279"/>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465"/>
        <p:cNvGrpSpPr/>
        <p:nvPr/>
      </p:nvGrpSpPr>
      <p:grpSpPr>
        <a:xfrm>
          <a:off x="0" y="0"/>
          <a:ext cx="0" cy="0"/>
          <a:chOff x="0" y="0"/>
          <a:chExt cx="0" cy="0"/>
        </a:xfrm>
      </p:grpSpPr>
      <p:sp>
        <p:nvSpPr>
          <p:cNvPr id="466" name="Google Shape;466;g531c290709_0_281"/>
          <p:cNvSpPr txBox="1">
            <a:spLocks noGrp="1"/>
          </p:cNvSpPr>
          <p:nvPr>
            <p:ph type="title"/>
          </p:nvPr>
        </p:nvSpPr>
        <p:spPr>
          <a:xfrm>
            <a:off x="457200" y="228600"/>
            <a:ext cx="11246700" cy="91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4000"/>
              <a:buFont typeface="Barlow"/>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67" name="Google Shape;467;g531c290709_0_281"/>
          <p:cNvSpPr txBox="1">
            <a:spLocks noGrp="1"/>
          </p:cNvSpPr>
          <p:nvPr>
            <p:ph type="body" idx="1"/>
          </p:nvPr>
        </p:nvSpPr>
        <p:spPr>
          <a:xfrm>
            <a:off x="460979" y="2136530"/>
            <a:ext cx="11259900" cy="4040400"/>
          </a:xfrm>
          <a:prstGeom prst="rect">
            <a:avLst/>
          </a:prstGeom>
          <a:noFill/>
          <a:ln>
            <a:noFill/>
          </a:ln>
        </p:spPr>
        <p:txBody>
          <a:bodyPr spcFirstLastPara="1" wrap="square" lIns="0" tIns="45700" rIns="0" bIns="45700" anchor="t" anchorCtr="0">
            <a:noAutofit/>
          </a:bodyPr>
          <a:lstStyle>
            <a:lvl1pPr marL="457200" lvl="0" indent="-361950" algn="l" rtl="0">
              <a:lnSpc>
                <a:spcPct val="90000"/>
              </a:lnSpc>
              <a:spcBef>
                <a:spcPts val="1100"/>
              </a:spcBef>
              <a:spcAft>
                <a:spcPts val="0"/>
              </a:spcAft>
              <a:buSzPts val="2100"/>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68" name="Google Shape;468;g531c290709_0_281"/>
          <p:cNvSpPr txBox="1">
            <a:spLocks noGrp="1"/>
          </p:cNvSpPr>
          <p:nvPr>
            <p:ph type="body" idx="2"/>
          </p:nvPr>
        </p:nvSpPr>
        <p:spPr>
          <a:xfrm>
            <a:off x="460375" y="1142999"/>
            <a:ext cx="11246700" cy="6399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rtl="0">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469"/>
        <p:cNvGrpSpPr/>
        <p:nvPr/>
      </p:nvGrpSpPr>
      <p:grpSpPr>
        <a:xfrm>
          <a:off x="0" y="0"/>
          <a:ext cx="0" cy="0"/>
          <a:chOff x="0" y="0"/>
          <a:chExt cx="0" cy="0"/>
        </a:xfrm>
      </p:grpSpPr>
      <p:sp>
        <p:nvSpPr>
          <p:cNvPr id="470" name="Google Shape;470;g531c290709_0_28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71" name="Google Shape;471;g531c290709_0_285"/>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61950" algn="l" rtl="0">
              <a:lnSpc>
                <a:spcPct val="90000"/>
              </a:lnSpc>
              <a:spcBef>
                <a:spcPts val="1100"/>
              </a:spcBef>
              <a:spcAft>
                <a:spcPts val="0"/>
              </a:spcAft>
              <a:buSzPts val="2100"/>
              <a:buChar char="▪"/>
              <a:defRPr>
                <a:solidFill>
                  <a:schemeClr val="lt1"/>
                </a:solidFill>
              </a:defRPr>
            </a:lvl1pPr>
            <a:lvl2pPr marL="914400" lvl="1" indent="-349250" algn="l" rtl="0">
              <a:lnSpc>
                <a:spcPct val="90000"/>
              </a:lnSpc>
              <a:spcBef>
                <a:spcPts val="500"/>
              </a:spcBef>
              <a:spcAft>
                <a:spcPts val="0"/>
              </a:spcAft>
              <a:buSzPts val="1900"/>
              <a:buChar char="▪"/>
              <a:defRPr>
                <a:solidFill>
                  <a:schemeClr val="lt1"/>
                </a:solidFill>
              </a:defRPr>
            </a:lvl2pPr>
            <a:lvl3pPr marL="1371600" lvl="2" indent="-323850" algn="l" rtl="0">
              <a:lnSpc>
                <a:spcPct val="90000"/>
              </a:lnSpc>
              <a:spcBef>
                <a:spcPts val="500"/>
              </a:spcBef>
              <a:spcAft>
                <a:spcPts val="0"/>
              </a:spcAft>
              <a:buSzPts val="1500"/>
              <a:buChar char="▪"/>
              <a:defRPr>
                <a:solidFill>
                  <a:schemeClr val="lt1"/>
                </a:solidFill>
              </a:defRPr>
            </a:lvl3pPr>
            <a:lvl4pPr marL="1828800" lvl="3" indent="-311150" algn="l" rtl="0">
              <a:lnSpc>
                <a:spcPct val="90000"/>
              </a:lnSpc>
              <a:spcBef>
                <a:spcPts val="500"/>
              </a:spcBef>
              <a:spcAft>
                <a:spcPts val="0"/>
              </a:spcAft>
              <a:buSzPts val="1300"/>
              <a:buChar char="▪"/>
              <a:defRPr>
                <a:solidFill>
                  <a:schemeClr val="lt1"/>
                </a:solidFill>
              </a:defRPr>
            </a:lvl4pPr>
            <a:lvl5pPr marL="2286000" lvl="4" indent="-311150" algn="l" rtl="0">
              <a:lnSpc>
                <a:spcPct val="90000"/>
              </a:lnSpc>
              <a:spcBef>
                <a:spcPts val="500"/>
              </a:spcBef>
              <a:spcAft>
                <a:spcPts val="0"/>
              </a:spcAft>
              <a:buSzPts val="13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72" name="Google Shape;472;g531c290709_0_285"/>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473"/>
        <p:cNvGrpSpPr/>
        <p:nvPr/>
      </p:nvGrpSpPr>
      <p:grpSpPr>
        <a:xfrm>
          <a:off x="0" y="0"/>
          <a:ext cx="0" cy="0"/>
          <a:chOff x="0" y="0"/>
          <a:chExt cx="0" cy="0"/>
        </a:xfrm>
      </p:grpSpPr>
      <p:sp>
        <p:nvSpPr>
          <p:cNvPr id="474" name="Google Shape;474;g531c290709_0_289"/>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75" name="Google Shape;475;g531c290709_0_289"/>
          <p:cNvPicPr preferRelativeResize="0"/>
          <p:nvPr/>
        </p:nvPicPr>
        <p:blipFill rotWithShape="1">
          <a:blip r:embed="rId2">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47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9"/>
        <p:cNvGrpSpPr/>
        <p:nvPr/>
      </p:nvGrpSpPr>
      <p:grpSpPr>
        <a:xfrm>
          <a:off x="0" y="0"/>
          <a:ext cx="0" cy="0"/>
          <a:chOff x="0" y="0"/>
          <a:chExt cx="0" cy="0"/>
        </a:xfrm>
      </p:grpSpPr>
      <p:sp>
        <p:nvSpPr>
          <p:cNvPr id="40" name="Google Shape;40;p46"/>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6"/>
          <p:cNvSpPr txBox="1">
            <a:spLocks noGrp="1"/>
          </p:cNvSpPr>
          <p:nvPr>
            <p:ph type="body" idx="1"/>
          </p:nvPr>
        </p:nvSpPr>
        <p:spPr>
          <a:xfrm>
            <a:off x="460979" y="2136530"/>
            <a:ext cx="11259966" cy="4040431"/>
          </a:xfrm>
          <a:prstGeom prst="rect">
            <a:avLst/>
          </a:prstGeom>
          <a:noFill/>
          <a:ln>
            <a:noFill/>
          </a:ln>
        </p:spPr>
        <p:txBody>
          <a:bodyPr spcFirstLastPara="1" wrap="square" lIns="0" tIns="45700" rIns="0" bIns="45700" anchor="t" anchorCtr="0">
            <a:noAutofit/>
          </a:bodyPr>
          <a:lstStyle>
            <a:lvl1pPr marL="457200" lvl="0" indent="-314325" algn="l">
              <a:lnSpc>
                <a:spcPct val="90000"/>
              </a:lnSpc>
              <a:spcBef>
                <a:spcPts val="1000"/>
              </a:spcBef>
              <a:spcAft>
                <a:spcPts val="0"/>
              </a:spcAft>
              <a:buSzPts val="1350"/>
              <a:buChar char="▪"/>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6"/>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477"/>
        <p:cNvGrpSpPr/>
        <p:nvPr/>
      </p:nvGrpSpPr>
      <p:grpSpPr>
        <a:xfrm>
          <a:off x="0" y="0"/>
          <a:ext cx="0" cy="0"/>
          <a:chOff x="0" y="0"/>
          <a:chExt cx="0" cy="0"/>
        </a:xfrm>
      </p:grpSpPr>
      <p:pic>
        <p:nvPicPr>
          <p:cNvPr id="478" name="Google Shape;478;g531c290709_0_293" descr="A close up of a logo&#10;&#10;Description automatically generated"/>
          <p:cNvPicPr preferRelativeResize="0"/>
          <p:nvPr/>
        </p:nvPicPr>
        <p:blipFill rotWithShape="1">
          <a:blip r:embed="rId2">
            <a:alphaModFix amt="50000"/>
          </a:blip>
          <a:srcRect r="14273"/>
          <a:stretch/>
        </p:blipFill>
        <p:spPr>
          <a:xfrm>
            <a:off x="1739900" y="0"/>
            <a:ext cx="10452101" cy="6858000"/>
          </a:xfrm>
          <a:prstGeom prst="rect">
            <a:avLst/>
          </a:prstGeom>
          <a:noFill/>
          <a:ln>
            <a:noFill/>
          </a:ln>
        </p:spPr>
      </p:pic>
      <p:sp>
        <p:nvSpPr>
          <p:cNvPr id="479" name="Google Shape;479;g531c290709_0_293"/>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4000"/>
              <a:buFont typeface="Barlow"/>
              <a:buNone/>
              <a:defRPr>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480"/>
        <p:cNvGrpSpPr/>
        <p:nvPr/>
      </p:nvGrpSpPr>
      <p:grpSpPr>
        <a:xfrm>
          <a:off x="0" y="0"/>
          <a:ext cx="0" cy="0"/>
          <a:chOff x="0" y="0"/>
          <a:chExt cx="0" cy="0"/>
        </a:xfrm>
      </p:grpSpPr>
      <p:pic>
        <p:nvPicPr>
          <p:cNvPr id="481" name="Google Shape;481;g531c290709_0_296" descr="A picture containing building, light, traffic,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82" name="Google Shape;482;g531c290709_0_296"/>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83" name="Google Shape;483;g531c290709_0_296"/>
          <p:cNvPicPr preferRelativeResize="0"/>
          <p:nvPr/>
        </p:nvPicPr>
        <p:blipFill rotWithShape="1">
          <a:blip r:embed="rId3">
            <a:alphaModFix/>
          </a:blip>
          <a:srcRect/>
          <a:stretch/>
        </p:blipFill>
        <p:spPr>
          <a:xfrm>
            <a:off x="475488" y="6348389"/>
            <a:ext cx="1335025" cy="210004"/>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84"/>
        <p:cNvGrpSpPr/>
        <p:nvPr/>
      </p:nvGrpSpPr>
      <p:grpSpPr>
        <a:xfrm>
          <a:off x="0" y="0"/>
          <a:ext cx="0" cy="0"/>
          <a:chOff x="0" y="0"/>
          <a:chExt cx="0" cy="0"/>
        </a:xfrm>
      </p:grpSpPr>
      <p:sp>
        <p:nvSpPr>
          <p:cNvPr id="485" name="Google Shape;485;g531c290709_0_300"/>
          <p:cNvSpPr txBox="1">
            <a:spLocks noGrp="1"/>
          </p:cNvSpPr>
          <p:nvPr>
            <p:ph type="body" idx="1"/>
          </p:nvPr>
        </p:nvSpPr>
        <p:spPr>
          <a:xfrm>
            <a:off x="484717" y="2119419"/>
            <a:ext cx="11199300" cy="2367900"/>
          </a:xfrm>
          <a:prstGeom prst="rect">
            <a:avLst/>
          </a:prstGeom>
          <a:noFill/>
          <a:ln>
            <a:noFill/>
          </a:ln>
        </p:spPr>
        <p:txBody>
          <a:bodyPr spcFirstLastPara="1" wrap="square" lIns="121900" tIns="60925" rIns="121900" bIns="60925" anchor="ctr" anchorCtr="0">
            <a:noAutofit/>
          </a:bodyPr>
          <a:lstStyle>
            <a:lvl1pPr marL="457200" lvl="0" indent="-228600" algn="ctr" rtl="0">
              <a:lnSpc>
                <a:spcPct val="100000"/>
              </a:lnSpc>
              <a:spcBef>
                <a:spcPts val="1500"/>
              </a:spcBef>
              <a:spcAft>
                <a:spcPts val="0"/>
              </a:spcAft>
              <a:buClr>
                <a:schemeClr val="lt1"/>
              </a:buClr>
              <a:buSzPts val="6500"/>
              <a:buNone/>
              <a:defRPr sz="7200" b="0" i="0">
                <a:solidFill>
                  <a:schemeClr val="lt1"/>
                </a:solidFill>
                <a:latin typeface="Source Sans Pro Light"/>
                <a:ea typeface="Source Sans Pro Light"/>
                <a:cs typeface="Source Sans Pro Light"/>
                <a:sym typeface="Source Sans Pro Light"/>
              </a:defRPr>
            </a:lvl1pPr>
            <a:lvl2pPr marL="914400" lvl="1" indent="-228600" algn="l" rtl="0">
              <a:lnSpc>
                <a:spcPct val="100000"/>
              </a:lnSpc>
              <a:spcBef>
                <a:spcPts val="500"/>
              </a:spcBef>
              <a:spcAft>
                <a:spcPts val="0"/>
              </a:spcAft>
              <a:buClr>
                <a:schemeClr val="lt1"/>
              </a:buClr>
              <a:buSzPts val="2400"/>
              <a:buNone/>
              <a:defRPr b="0" i="0">
                <a:latin typeface="Source Sans Pro Light"/>
                <a:ea typeface="Source Sans Pro Light"/>
                <a:cs typeface="Source Sans Pro Light"/>
                <a:sym typeface="Source Sans Pro Light"/>
              </a:defRPr>
            </a:lvl2pPr>
            <a:lvl3pPr marL="1371600" lvl="2" indent="-228600" algn="l" rtl="0">
              <a:lnSpc>
                <a:spcPct val="100000"/>
              </a:lnSpc>
              <a:spcBef>
                <a:spcPts val="500"/>
              </a:spcBef>
              <a:spcAft>
                <a:spcPts val="0"/>
              </a:spcAft>
              <a:buClr>
                <a:schemeClr val="lt1"/>
              </a:buClr>
              <a:buSzPts val="1900"/>
              <a:buNone/>
              <a:defRPr b="0" i="0">
                <a:latin typeface="Source Sans Pro Light"/>
                <a:ea typeface="Source Sans Pro Light"/>
                <a:cs typeface="Source Sans Pro Light"/>
                <a:sym typeface="Source Sans Pro Light"/>
              </a:defRPr>
            </a:lvl3pPr>
            <a:lvl4pPr marL="1828800" lvl="3" indent="-228600" algn="l" rtl="0">
              <a:lnSpc>
                <a:spcPct val="100000"/>
              </a:lnSpc>
              <a:spcBef>
                <a:spcPts val="500"/>
              </a:spcBef>
              <a:spcAft>
                <a:spcPts val="0"/>
              </a:spcAft>
              <a:buClr>
                <a:schemeClr val="lt1"/>
              </a:buClr>
              <a:buSzPts val="2300"/>
              <a:buNone/>
              <a:defRPr b="0" i="0">
                <a:latin typeface="Source Sans Pro Light"/>
                <a:ea typeface="Source Sans Pro Light"/>
                <a:cs typeface="Source Sans Pro Light"/>
                <a:sym typeface="Source Sans Pro Light"/>
              </a:defRPr>
            </a:lvl4pPr>
            <a:lvl5pPr marL="2286000" lvl="4" indent="-228600" algn="l" rtl="0">
              <a:lnSpc>
                <a:spcPct val="100000"/>
              </a:lnSpc>
              <a:spcBef>
                <a:spcPts val="400"/>
              </a:spcBef>
              <a:spcAft>
                <a:spcPts val="0"/>
              </a:spcAft>
              <a:buClr>
                <a:schemeClr val="lt1"/>
              </a:buClr>
              <a:buSzPts val="1700"/>
              <a:buNone/>
              <a:defRPr b="0" i="0">
                <a:latin typeface="Source Sans Pro Light"/>
                <a:ea typeface="Source Sans Pro Light"/>
                <a:cs typeface="Source Sans Pro Light"/>
                <a:sym typeface="Source Sans Pro Light"/>
              </a:defRPr>
            </a:lvl5pPr>
            <a:lvl6pPr marL="2743200" lvl="5" indent="-381000" algn="l" rtl="0">
              <a:lnSpc>
                <a:spcPct val="100000"/>
              </a:lnSpc>
              <a:spcBef>
                <a:spcPts val="500"/>
              </a:spcBef>
              <a:spcAft>
                <a:spcPts val="0"/>
              </a:spcAft>
              <a:buClr>
                <a:schemeClr val="dk1"/>
              </a:buClr>
              <a:buSzPts val="2400"/>
              <a:buChar char="•"/>
              <a:defRPr/>
            </a:lvl6pPr>
            <a:lvl7pPr marL="3200400" lvl="6" indent="-381000" algn="l" rtl="0">
              <a:lnSpc>
                <a:spcPct val="100000"/>
              </a:lnSpc>
              <a:spcBef>
                <a:spcPts val="500"/>
              </a:spcBef>
              <a:spcAft>
                <a:spcPts val="0"/>
              </a:spcAft>
              <a:buClr>
                <a:schemeClr val="dk1"/>
              </a:buClr>
              <a:buSzPts val="2400"/>
              <a:buChar char="•"/>
              <a:defRPr/>
            </a:lvl7pPr>
            <a:lvl8pPr marL="3657600" lvl="7" indent="-381000" algn="l" rtl="0">
              <a:lnSpc>
                <a:spcPct val="100000"/>
              </a:lnSpc>
              <a:spcBef>
                <a:spcPts val="500"/>
              </a:spcBef>
              <a:spcAft>
                <a:spcPts val="0"/>
              </a:spcAft>
              <a:buClr>
                <a:schemeClr val="dk1"/>
              </a:buClr>
              <a:buSzPts val="2400"/>
              <a:buChar char="•"/>
              <a:defRPr/>
            </a:lvl8pPr>
            <a:lvl9pPr marL="4114800" lvl="8" indent="-381000" algn="l" rtl="0">
              <a:lnSpc>
                <a:spcPct val="10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Content 1">
  <p:cSld name="OBJECT 2">
    <p:spTree>
      <p:nvGrpSpPr>
        <p:cNvPr id="1" name="Shape 486"/>
        <p:cNvGrpSpPr/>
        <p:nvPr/>
      </p:nvGrpSpPr>
      <p:grpSpPr>
        <a:xfrm>
          <a:off x="0" y="0"/>
          <a:ext cx="0" cy="0"/>
          <a:chOff x="0" y="0"/>
          <a:chExt cx="0" cy="0"/>
        </a:xfrm>
      </p:grpSpPr>
      <p:sp>
        <p:nvSpPr>
          <p:cNvPr id="487" name="Google Shape;487;g531c290709_0_302"/>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88" name="Google Shape;488;g531c290709_0_302"/>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61950" algn="l" rtl="0">
              <a:lnSpc>
                <a:spcPct val="90000"/>
              </a:lnSpc>
              <a:spcBef>
                <a:spcPts val="1100"/>
              </a:spcBef>
              <a:spcAft>
                <a:spcPts val="0"/>
              </a:spcAft>
              <a:buClr>
                <a:schemeClr val="accent2"/>
              </a:buClr>
              <a:buSzPts val="2100"/>
              <a:buFont typeface="Noto Sans Symbols"/>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Headline 02 1">
  <p:cSld name="Headline 03">
    <p:bg>
      <p:bgPr>
        <a:solidFill>
          <a:schemeClr val="accent1"/>
        </a:solidFill>
        <a:effectLst/>
      </p:bgPr>
    </p:bg>
    <p:spTree>
      <p:nvGrpSpPr>
        <p:cNvPr id="1" name="Shape 489"/>
        <p:cNvGrpSpPr/>
        <p:nvPr/>
      </p:nvGrpSpPr>
      <p:grpSpPr>
        <a:xfrm>
          <a:off x="0" y="0"/>
          <a:ext cx="0" cy="0"/>
          <a:chOff x="0" y="0"/>
          <a:chExt cx="0" cy="0"/>
        </a:xfrm>
      </p:grpSpPr>
      <p:pic>
        <p:nvPicPr>
          <p:cNvPr id="490" name="Google Shape;490;g531c290709_0_305" descr="A picture containing ligh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1" name="Google Shape;491;g531c290709_0_305"/>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92" name="Google Shape;492;g531c290709_0_305"/>
          <p:cNvPicPr preferRelativeResize="0"/>
          <p:nvPr/>
        </p:nvPicPr>
        <p:blipFill rotWithShape="1">
          <a:blip r:embed="rId3">
            <a:alphaModFix/>
          </a:blip>
          <a:srcRect/>
          <a:stretch/>
        </p:blipFill>
        <p:spPr>
          <a:xfrm>
            <a:off x="469226" y="6374494"/>
            <a:ext cx="1812304" cy="14368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Headline 02 2">
  <p:cSld name="Headline 05">
    <p:bg>
      <p:bgPr>
        <a:solidFill>
          <a:schemeClr val="accent1"/>
        </a:solidFill>
        <a:effectLst/>
      </p:bgPr>
    </p:bg>
    <p:spTree>
      <p:nvGrpSpPr>
        <p:cNvPr id="1" name="Shape 493"/>
        <p:cNvGrpSpPr/>
        <p:nvPr/>
      </p:nvGrpSpPr>
      <p:grpSpPr>
        <a:xfrm>
          <a:off x="0" y="0"/>
          <a:ext cx="0" cy="0"/>
          <a:chOff x="0" y="0"/>
          <a:chExt cx="0" cy="0"/>
        </a:xfrm>
      </p:grpSpPr>
      <p:pic>
        <p:nvPicPr>
          <p:cNvPr id="494" name="Google Shape;494;g531c290709_0_309" descr="A close up of a sign&#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5" name="Google Shape;495;g531c290709_0_309"/>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4000"/>
              <a:buFont typeface="Barlow"/>
              <a:buNone/>
              <a:defRPr>
                <a:solidFill>
                  <a:schemeClr val="lt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496" name="Google Shape;496;g531c290709_0_309"/>
          <p:cNvPicPr preferRelativeResize="0"/>
          <p:nvPr/>
        </p:nvPicPr>
        <p:blipFill rotWithShape="1">
          <a:blip r:embed="rId3">
            <a:alphaModFix/>
          </a:blip>
          <a:srcRect/>
          <a:stretch/>
        </p:blipFill>
        <p:spPr>
          <a:xfrm>
            <a:off x="469226" y="6374494"/>
            <a:ext cx="1812304" cy="143689"/>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1 1">
  <p:cSld name="Title and Content">
    <p:spTree>
      <p:nvGrpSpPr>
        <p:cNvPr id="1" name="Shape 497"/>
        <p:cNvGrpSpPr/>
        <p:nvPr/>
      </p:nvGrpSpPr>
      <p:grpSpPr>
        <a:xfrm>
          <a:off x="0" y="0"/>
          <a:ext cx="0" cy="0"/>
          <a:chOff x="0" y="0"/>
          <a:chExt cx="0" cy="0"/>
        </a:xfrm>
      </p:grpSpPr>
      <p:sp>
        <p:nvSpPr>
          <p:cNvPr id="498" name="Google Shape;498;g531c290709_0_313"/>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99" name="Google Shape;499;g531c290709_0_313"/>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SzPts val="1300"/>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4.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11" name="Google Shape;11;p28"/>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Autofit/>
          </a:bodyPr>
          <a:lstStyle>
            <a:lvl1pPr marL="457200" marR="0" lvl="0" indent="-361950" algn="l" rtl="0">
              <a:lnSpc>
                <a:spcPct val="90000"/>
              </a:lnSpc>
              <a:spcBef>
                <a:spcPts val="1000"/>
              </a:spcBef>
              <a:spcAft>
                <a:spcPts val="0"/>
              </a:spcAft>
              <a:buClr>
                <a:schemeClr val="accent2"/>
              </a:buClr>
              <a:buSzPts val="2100"/>
              <a:buFont typeface="Barlow"/>
              <a:buChar char="▪"/>
              <a:defRPr sz="2800" b="0" i="0" u="none" strike="noStrike" cap="none">
                <a:solidFill>
                  <a:srgbClr val="3A3838"/>
                </a:solidFill>
                <a:latin typeface="Barlow"/>
                <a:ea typeface="Barlow"/>
                <a:cs typeface="Barlow"/>
                <a:sym typeface="Barlow"/>
              </a:defRPr>
            </a:lvl1pPr>
            <a:lvl2pPr marL="914400" marR="0" lvl="1" indent="-342900" algn="l" rtl="0">
              <a:lnSpc>
                <a:spcPct val="90000"/>
              </a:lnSpc>
              <a:spcBef>
                <a:spcPts val="500"/>
              </a:spcBef>
              <a:spcAft>
                <a:spcPts val="0"/>
              </a:spcAft>
              <a:buClr>
                <a:schemeClr val="accent2"/>
              </a:buClr>
              <a:buSzPts val="1800"/>
              <a:buFont typeface="Barlow"/>
              <a:buChar char="▪"/>
              <a:defRPr sz="2400" b="0" i="0" u="none" strike="noStrike" cap="none">
                <a:solidFill>
                  <a:srgbClr val="3A3838"/>
                </a:solidFill>
                <a:latin typeface="Barlow"/>
                <a:ea typeface="Barlow"/>
                <a:cs typeface="Barlow"/>
                <a:sym typeface="Barlow"/>
              </a:defRPr>
            </a:lvl2pPr>
            <a:lvl3pPr marL="1371600" marR="0" lvl="2" indent="-323850" algn="l" rtl="0">
              <a:lnSpc>
                <a:spcPct val="90000"/>
              </a:lnSpc>
              <a:spcBef>
                <a:spcPts val="500"/>
              </a:spcBef>
              <a:spcAft>
                <a:spcPts val="0"/>
              </a:spcAft>
              <a:buClr>
                <a:schemeClr val="accent2"/>
              </a:buClr>
              <a:buSzPts val="1500"/>
              <a:buFont typeface="Barlow"/>
              <a:buChar char="▪"/>
              <a:defRPr sz="2000" b="0" i="0" u="none" strike="noStrike" cap="none">
                <a:solidFill>
                  <a:srgbClr val="3A3838"/>
                </a:solidFill>
                <a:latin typeface="Barlow"/>
                <a:ea typeface="Barlow"/>
                <a:cs typeface="Barlow"/>
                <a:sym typeface="Barlow"/>
              </a:defRPr>
            </a:lvl3pPr>
            <a:lvl4pPr marL="1828800" marR="0" lvl="3" indent="-314325" algn="l" rtl="0">
              <a:lnSpc>
                <a:spcPct val="90000"/>
              </a:lnSpc>
              <a:spcBef>
                <a:spcPts val="500"/>
              </a:spcBef>
              <a:spcAft>
                <a:spcPts val="0"/>
              </a:spcAft>
              <a:buClr>
                <a:schemeClr val="accent2"/>
              </a:buClr>
              <a:buSzPts val="1350"/>
              <a:buFont typeface="Barlow"/>
              <a:buChar char="▪"/>
              <a:defRPr sz="1800" b="0" i="0" u="none" strike="noStrike" cap="none">
                <a:solidFill>
                  <a:srgbClr val="3A3838"/>
                </a:solidFill>
                <a:latin typeface="Barlow"/>
                <a:ea typeface="Barlow"/>
                <a:cs typeface="Barlow"/>
                <a:sym typeface="Barlow"/>
              </a:defRPr>
            </a:lvl4pPr>
            <a:lvl5pPr marL="2286000" marR="0" lvl="4" indent="-314325" algn="l" rtl="0">
              <a:lnSpc>
                <a:spcPct val="90000"/>
              </a:lnSpc>
              <a:spcBef>
                <a:spcPts val="500"/>
              </a:spcBef>
              <a:spcAft>
                <a:spcPts val="0"/>
              </a:spcAft>
              <a:buClr>
                <a:schemeClr val="accent2"/>
              </a:buClr>
              <a:buSzPts val="1350"/>
              <a:buFont typeface="Barlow"/>
              <a:buChar char="▪"/>
              <a:defRPr sz="1800" b="0" i="0" u="none" strike="noStrike" cap="none">
                <a:solidFill>
                  <a:srgbClr val="3A3838"/>
                </a:solidFill>
                <a:latin typeface="Barlow"/>
                <a:ea typeface="Barlow"/>
                <a:cs typeface="Barlow"/>
                <a:sym typeface="Barlow"/>
              </a:defRPr>
            </a:lvl5pPr>
            <a:lvl6pPr marL="2743200" marR="0" lvl="5"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6pPr>
            <a:lvl7pPr marL="3200400" marR="0" lvl="6"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7pPr>
            <a:lvl8pPr marL="3657600" marR="0" lvl="7"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8pPr>
            <a:lvl9pPr marL="4114800" marR="0" lvl="8"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9pPr>
          </a:lstStyle>
          <a:p>
            <a:endParaRPr/>
          </a:p>
        </p:txBody>
      </p:sp>
      <p:pic>
        <p:nvPicPr>
          <p:cNvPr id="12" name="Google Shape;12;p28"/>
          <p:cNvPicPr preferRelativeResize="0"/>
          <p:nvPr/>
        </p:nvPicPr>
        <p:blipFill rotWithShape="1">
          <a:blip r:embed="rId29">
            <a:alphaModFix/>
          </a:blip>
          <a:srcRect/>
          <a:stretch/>
        </p:blipFill>
        <p:spPr>
          <a:xfrm>
            <a:off x="472812" y="6350020"/>
            <a:ext cx="1335025" cy="2100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150" name="Google Shape;150;p31"/>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marR="0" lvl="0" indent="-361950" algn="l" rtl="0">
              <a:lnSpc>
                <a:spcPct val="90000"/>
              </a:lnSpc>
              <a:spcBef>
                <a:spcPts val="1000"/>
              </a:spcBef>
              <a:spcAft>
                <a:spcPts val="0"/>
              </a:spcAft>
              <a:buClr>
                <a:schemeClr val="accent2"/>
              </a:buClr>
              <a:buSzPts val="2100"/>
              <a:buFont typeface="Barlow"/>
              <a:buChar char="▪"/>
              <a:defRPr sz="2800" b="0" i="0" u="none" strike="noStrike" cap="none">
                <a:solidFill>
                  <a:srgbClr val="3A3838"/>
                </a:solidFill>
                <a:latin typeface="Barlow"/>
                <a:ea typeface="Barlow"/>
                <a:cs typeface="Barlow"/>
                <a:sym typeface="Barlow"/>
              </a:defRPr>
            </a:lvl1pPr>
            <a:lvl2pPr marL="914400" marR="0" lvl="1" indent="-342900" algn="l" rtl="0">
              <a:lnSpc>
                <a:spcPct val="90000"/>
              </a:lnSpc>
              <a:spcBef>
                <a:spcPts val="500"/>
              </a:spcBef>
              <a:spcAft>
                <a:spcPts val="0"/>
              </a:spcAft>
              <a:buClr>
                <a:schemeClr val="accent2"/>
              </a:buClr>
              <a:buSzPts val="1800"/>
              <a:buFont typeface="Barlow"/>
              <a:buChar char="▪"/>
              <a:defRPr sz="2400" b="0" i="0" u="none" strike="noStrike" cap="none">
                <a:solidFill>
                  <a:srgbClr val="3A3838"/>
                </a:solidFill>
                <a:latin typeface="Barlow"/>
                <a:ea typeface="Barlow"/>
                <a:cs typeface="Barlow"/>
                <a:sym typeface="Barlow"/>
              </a:defRPr>
            </a:lvl2pPr>
            <a:lvl3pPr marL="1371600" marR="0" lvl="2" indent="-323850" algn="l" rtl="0">
              <a:lnSpc>
                <a:spcPct val="90000"/>
              </a:lnSpc>
              <a:spcBef>
                <a:spcPts val="500"/>
              </a:spcBef>
              <a:spcAft>
                <a:spcPts val="0"/>
              </a:spcAft>
              <a:buClr>
                <a:schemeClr val="accent2"/>
              </a:buClr>
              <a:buSzPts val="1500"/>
              <a:buFont typeface="Barlow"/>
              <a:buChar char="▪"/>
              <a:defRPr sz="2000" b="0" i="0" u="none" strike="noStrike" cap="none">
                <a:solidFill>
                  <a:srgbClr val="3A3838"/>
                </a:solidFill>
                <a:latin typeface="Barlow"/>
                <a:ea typeface="Barlow"/>
                <a:cs typeface="Barlow"/>
                <a:sym typeface="Barlow"/>
              </a:defRPr>
            </a:lvl3pPr>
            <a:lvl4pPr marL="1828800" marR="0" lvl="3" indent="-314325" algn="l" rtl="0">
              <a:lnSpc>
                <a:spcPct val="90000"/>
              </a:lnSpc>
              <a:spcBef>
                <a:spcPts val="500"/>
              </a:spcBef>
              <a:spcAft>
                <a:spcPts val="0"/>
              </a:spcAft>
              <a:buClr>
                <a:schemeClr val="accent2"/>
              </a:buClr>
              <a:buSzPts val="1350"/>
              <a:buFont typeface="Barlow"/>
              <a:buChar char="▪"/>
              <a:defRPr sz="1800" b="0" i="0" u="none" strike="noStrike" cap="none">
                <a:solidFill>
                  <a:srgbClr val="3A3838"/>
                </a:solidFill>
                <a:latin typeface="Barlow"/>
                <a:ea typeface="Barlow"/>
                <a:cs typeface="Barlow"/>
                <a:sym typeface="Barlow"/>
              </a:defRPr>
            </a:lvl4pPr>
            <a:lvl5pPr marL="2286000" marR="0" lvl="4" indent="-314325" algn="l" rtl="0">
              <a:lnSpc>
                <a:spcPct val="90000"/>
              </a:lnSpc>
              <a:spcBef>
                <a:spcPts val="500"/>
              </a:spcBef>
              <a:spcAft>
                <a:spcPts val="0"/>
              </a:spcAft>
              <a:buClr>
                <a:schemeClr val="accent2"/>
              </a:buClr>
              <a:buSzPts val="1350"/>
              <a:buFont typeface="Barlow"/>
              <a:buChar char="▪"/>
              <a:defRPr sz="1800" b="0" i="0" u="none" strike="noStrike" cap="none">
                <a:solidFill>
                  <a:srgbClr val="3A3838"/>
                </a:solidFill>
                <a:latin typeface="Barlow"/>
                <a:ea typeface="Barlow"/>
                <a:cs typeface="Barlow"/>
                <a:sym typeface="Barlow"/>
              </a:defRPr>
            </a:lvl5pPr>
            <a:lvl6pPr marL="2743200" marR="0" lvl="5"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6pPr>
            <a:lvl7pPr marL="3200400" marR="0" lvl="6"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7pPr>
            <a:lvl8pPr marL="3657600" marR="0" lvl="7"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8pPr>
            <a:lvl9pPr marL="4114800" marR="0" lvl="8" indent="-342900" algn="l" rtl="0">
              <a:lnSpc>
                <a:spcPct val="90000"/>
              </a:lnSpc>
              <a:spcBef>
                <a:spcPts val="50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9pPr>
          </a:lstStyle>
          <a:p>
            <a:endParaRPr/>
          </a:p>
        </p:txBody>
      </p:sp>
      <p:pic>
        <p:nvPicPr>
          <p:cNvPr id="151" name="Google Shape;151;p31"/>
          <p:cNvPicPr preferRelativeResize="0"/>
          <p:nvPr/>
        </p:nvPicPr>
        <p:blipFill rotWithShape="1">
          <a:blip r:embed="rId30">
            <a:alphaModFix/>
          </a:blip>
          <a:srcRect/>
          <a:stretch/>
        </p:blipFill>
        <p:spPr>
          <a:xfrm>
            <a:off x="472812" y="6350020"/>
            <a:ext cx="1335025" cy="2100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00" name="Google Shape;300;p38"/>
          <p:cNvSpPr txBox="1">
            <a:spLocks noGrp="1"/>
          </p:cNvSpPr>
          <p:nvPr>
            <p:ph type="body" idx="1"/>
          </p:nvPr>
        </p:nvSpPr>
        <p:spPr>
          <a:xfrm>
            <a:off x="339680" y="1600200"/>
            <a:ext cx="11414100" cy="4525500"/>
          </a:xfrm>
          <a:prstGeom prst="rect">
            <a:avLst/>
          </a:prstGeom>
          <a:noFill/>
          <a:ln>
            <a:noFill/>
          </a:ln>
        </p:spPr>
        <p:txBody>
          <a:bodyPr spcFirstLastPara="1" wrap="square" lIns="121900" tIns="121900" rIns="121900" bIns="121900" anchor="t" anchorCtr="0">
            <a:noAutofit/>
          </a:bodyPr>
          <a:lstStyle>
            <a:lvl1pPr marL="457200" marR="0" lvl="0" indent="-412750" algn="l" rtl="0">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g531c290709_0_161"/>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500"/>
              <a:buFont typeface="Barlow"/>
              <a:buNone/>
              <a:defRPr sz="1900" b="0" i="0" u="none" strike="noStrike" cap="none">
                <a:solidFill>
                  <a:srgbClr val="000000"/>
                </a:solidFill>
                <a:latin typeface="Barlow"/>
                <a:ea typeface="Barlow"/>
                <a:cs typeface="Barlow"/>
                <a:sym typeface="Barlow"/>
              </a:defRPr>
            </a:lvl9pPr>
          </a:lstStyle>
          <a:p>
            <a:endParaRPr/>
          </a:p>
        </p:txBody>
      </p:sp>
      <p:sp>
        <p:nvSpPr>
          <p:cNvPr id="347" name="Google Shape;347;g531c290709_0_161"/>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marR="0" lvl="0" indent="-361950" algn="l" rtl="0">
              <a:lnSpc>
                <a:spcPct val="90000"/>
              </a:lnSpc>
              <a:spcBef>
                <a:spcPts val="1100"/>
              </a:spcBef>
              <a:spcAft>
                <a:spcPts val="0"/>
              </a:spcAft>
              <a:buClr>
                <a:schemeClr val="accent2"/>
              </a:buClr>
              <a:buSzPts val="2100"/>
              <a:buFont typeface="Barlow"/>
              <a:buChar char="▪"/>
              <a:defRPr sz="2800" b="0" i="0" u="none" strike="noStrike" cap="none">
                <a:solidFill>
                  <a:srgbClr val="3A3838"/>
                </a:solidFill>
                <a:latin typeface="Barlow"/>
                <a:ea typeface="Barlow"/>
                <a:cs typeface="Barlow"/>
                <a:sym typeface="Barlow"/>
              </a:defRPr>
            </a:lvl1pPr>
            <a:lvl2pPr marL="914400" marR="0" lvl="1" indent="-349250" algn="l" rtl="0">
              <a:lnSpc>
                <a:spcPct val="90000"/>
              </a:lnSpc>
              <a:spcBef>
                <a:spcPts val="500"/>
              </a:spcBef>
              <a:spcAft>
                <a:spcPts val="0"/>
              </a:spcAft>
              <a:buClr>
                <a:schemeClr val="accent2"/>
              </a:buClr>
              <a:buSzPts val="1900"/>
              <a:buFont typeface="Barlow"/>
              <a:buChar char="▪"/>
              <a:defRPr sz="2400" b="0" i="0" u="none" strike="noStrike" cap="none">
                <a:solidFill>
                  <a:srgbClr val="3A3838"/>
                </a:solidFill>
                <a:latin typeface="Barlow"/>
                <a:ea typeface="Barlow"/>
                <a:cs typeface="Barlow"/>
                <a:sym typeface="Barlow"/>
              </a:defRPr>
            </a:lvl2pPr>
            <a:lvl3pPr marL="1371600" marR="0" lvl="2" indent="-323850" algn="l" rtl="0">
              <a:lnSpc>
                <a:spcPct val="90000"/>
              </a:lnSpc>
              <a:spcBef>
                <a:spcPts val="500"/>
              </a:spcBef>
              <a:spcAft>
                <a:spcPts val="0"/>
              </a:spcAft>
              <a:buClr>
                <a:schemeClr val="accent2"/>
              </a:buClr>
              <a:buSzPts val="1500"/>
              <a:buFont typeface="Barlow"/>
              <a:buChar char="▪"/>
              <a:defRPr sz="2000" b="0" i="0" u="none" strike="noStrike" cap="none">
                <a:solidFill>
                  <a:srgbClr val="3A3838"/>
                </a:solidFill>
                <a:latin typeface="Barlow"/>
                <a:ea typeface="Barlow"/>
                <a:cs typeface="Barlow"/>
                <a:sym typeface="Barlow"/>
              </a:defRPr>
            </a:lvl3pPr>
            <a:lvl4pPr marL="1828800" marR="0" lvl="3" indent="-311150" algn="l" rtl="0">
              <a:lnSpc>
                <a:spcPct val="90000"/>
              </a:lnSpc>
              <a:spcBef>
                <a:spcPts val="500"/>
              </a:spcBef>
              <a:spcAft>
                <a:spcPts val="0"/>
              </a:spcAft>
              <a:buClr>
                <a:schemeClr val="accent2"/>
              </a:buClr>
              <a:buSzPts val="1300"/>
              <a:buFont typeface="Barlow"/>
              <a:buChar char="▪"/>
              <a:defRPr sz="1900" b="0" i="0" u="none" strike="noStrike" cap="none">
                <a:solidFill>
                  <a:srgbClr val="3A3838"/>
                </a:solidFill>
                <a:latin typeface="Barlow"/>
                <a:ea typeface="Barlow"/>
                <a:cs typeface="Barlow"/>
                <a:sym typeface="Barlow"/>
              </a:defRPr>
            </a:lvl4pPr>
            <a:lvl5pPr marL="2286000" marR="0" lvl="4" indent="-311150" algn="l" rtl="0">
              <a:lnSpc>
                <a:spcPct val="90000"/>
              </a:lnSpc>
              <a:spcBef>
                <a:spcPts val="500"/>
              </a:spcBef>
              <a:spcAft>
                <a:spcPts val="0"/>
              </a:spcAft>
              <a:buClr>
                <a:schemeClr val="accent2"/>
              </a:buClr>
              <a:buSzPts val="1300"/>
              <a:buFont typeface="Barlow"/>
              <a:buChar char="▪"/>
              <a:defRPr sz="1900" b="0" i="0" u="none" strike="noStrike" cap="none">
                <a:solidFill>
                  <a:srgbClr val="3A3838"/>
                </a:solidFill>
                <a:latin typeface="Barlow"/>
                <a:ea typeface="Barlow"/>
                <a:cs typeface="Barlow"/>
                <a:sym typeface="Barlow"/>
              </a:defRPr>
            </a:lvl5pPr>
            <a:lvl6pPr marL="2743200" marR="0" lvl="5" indent="-349250" algn="l" rtl="0">
              <a:lnSpc>
                <a:spcPct val="90000"/>
              </a:lnSpc>
              <a:spcBef>
                <a:spcPts val="500"/>
              </a:spcBef>
              <a:spcAft>
                <a:spcPts val="0"/>
              </a:spcAft>
              <a:buClr>
                <a:schemeClr val="dk1"/>
              </a:buClr>
              <a:buSzPts val="1900"/>
              <a:buFont typeface="Barlow"/>
              <a:buChar char="•"/>
              <a:defRPr sz="1900" b="0" i="0" u="none" strike="noStrike" cap="none">
                <a:solidFill>
                  <a:schemeClr val="dk1"/>
                </a:solidFill>
                <a:latin typeface="Barlow"/>
                <a:ea typeface="Barlow"/>
                <a:cs typeface="Barlow"/>
                <a:sym typeface="Barlow"/>
              </a:defRPr>
            </a:lvl6pPr>
            <a:lvl7pPr marL="3200400" marR="0" lvl="6" indent="-349250" algn="l" rtl="0">
              <a:lnSpc>
                <a:spcPct val="90000"/>
              </a:lnSpc>
              <a:spcBef>
                <a:spcPts val="500"/>
              </a:spcBef>
              <a:spcAft>
                <a:spcPts val="0"/>
              </a:spcAft>
              <a:buClr>
                <a:schemeClr val="dk1"/>
              </a:buClr>
              <a:buSzPts val="1900"/>
              <a:buFont typeface="Barlow"/>
              <a:buChar char="•"/>
              <a:defRPr sz="1900" b="0" i="0" u="none" strike="noStrike" cap="none">
                <a:solidFill>
                  <a:schemeClr val="dk1"/>
                </a:solidFill>
                <a:latin typeface="Barlow"/>
                <a:ea typeface="Barlow"/>
                <a:cs typeface="Barlow"/>
                <a:sym typeface="Barlow"/>
              </a:defRPr>
            </a:lvl7pPr>
            <a:lvl8pPr marL="3657600" marR="0" lvl="7" indent="-349250" algn="l" rtl="0">
              <a:lnSpc>
                <a:spcPct val="90000"/>
              </a:lnSpc>
              <a:spcBef>
                <a:spcPts val="500"/>
              </a:spcBef>
              <a:spcAft>
                <a:spcPts val="0"/>
              </a:spcAft>
              <a:buClr>
                <a:schemeClr val="dk1"/>
              </a:buClr>
              <a:buSzPts val="1900"/>
              <a:buFont typeface="Barlow"/>
              <a:buChar char="•"/>
              <a:defRPr sz="1900" b="0" i="0" u="none" strike="noStrike" cap="none">
                <a:solidFill>
                  <a:schemeClr val="dk1"/>
                </a:solidFill>
                <a:latin typeface="Barlow"/>
                <a:ea typeface="Barlow"/>
                <a:cs typeface="Barlow"/>
                <a:sym typeface="Barlow"/>
              </a:defRPr>
            </a:lvl8pPr>
            <a:lvl9pPr marL="4114800" marR="0" lvl="8" indent="-349250" algn="l" rtl="0">
              <a:lnSpc>
                <a:spcPct val="90000"/>
              </a:lnSpc>
              <a:spcBef>
                <a:spcPts val="500"/>
              </a:spcBef>
              <a:spcAft>
                <a:spcPts val="0"/>
              </a:spcAft>
              <a:buClr>
                <a:schemeClr val="dk1"/>
              </a:buClr>
              <a:buSzPts val="1900"/>
              <a:buFont typeface="Barlow"/>
              <a:buChar char="•"/>
              <a:defRPr sz="1900" b="0" i="0" u="none" strike="noStrike" cap="none">
                <a:solidFill>
                  <a:schemeClr val="dk1"/>
                </a:solidFill>
                <a:latin typeface="Barlow"/>
                <a:ea typeface="Barlow"/>
                <a:cs typeface="Barlow"/>
                <a:sym typeface="Barlow"/>
              </a:defRPr>
            </a:lvl9pPr>
          </a:lstStyle>
          <a:p>
            <a:endParaRPr/>
          </a:p>
        </p:txBody>
      </p:sp>
      <p:pic>
        <p:nvPicPr>
          <p:cNvPr id="348" name="Google Shape;348;g531c290709_0_161"/>
          <p:cNvPicPr preferRelativeResize="0"/>
          <p:nvPr/>
        </p:nvPicPr>
        <p:blipFill rotWithShape="1">
          <a:blip r:embed="rId34">
            <a:alphaModFix/>
          </a:blip>
          <a:srcRect/>
          <a:stretch/>
        </p:blipFill>
        <p:spPr>
          <a:xfrm>
            <a:off x="472812" y="6350020"/>
            <a:ext cx="1335025" cy="2100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8f0e3636ff_0_288"/>
          <p:cNvSpPr txBox="1">
            <a:spLocks noGrp="1"/>
          </p:cNvSpPr>
          <p:nvPr>
            <p:ph type="ctrTitle"/>
          </p:nvPr>
        </p:nvSpPr>
        <p:spPr>
          <a:xfrm>
            <a:off x="574225" y="2553024"/>
            <a:ext cx="9144000" cy="1021200"/>
          </a:xfrm>
          <a:prstGeom prst="rect">
            <a:avLst/>
          </a:prstGeom>
          <a:noFill/>
          <a:ln>
            <a:noFill/>
          </a:ln>
        </p:spPr>
        <p:txBody>
          <a:bodyPr spcFirstLastPara="1" wrap="square" lIns="0" tIns="60925" rIns="0" bIns="60925" anchor="b" anchorCtr="0">
            <a:noAutofit/>
          </a:bodyPr>
          <a:lstStyle/>
          <a:p>
            <a:pPr marL="0" lvl="0" indent="0" algn="l" rtl="0">
              <a:lnSpc>
                <a:spcPct val="90000"/>
              </a:lnSpc>
              <a:spcBef>
                <a:spcPts val="0"/>
              </a:spcBef>
              <a:spcAft>
                <a:spcPts val="0"/>
              </a:spcAft>
              <a:buSzPts val="8000"/>
              <a:buNone/>
            </a:pPr>
            <a:r>
              <a:rPr lang="en-US" sz="5400" dirty="0"/>
              <a:t>Evaluation</a:t>
            </a:r>
            <a:endParaRPr dirty="0"/>
          </a:p>
        </p:txBody>
      </p:sp>
      <p:sp>
        <p:nvSpPr>
          <p:cNvPr id="506" name="Google Shape;506;g8f0e3636ff_0_288"/>
          <p:cNvSpPr txBox="1">
            <a:spLocks noGrp="1"/>
          </p:cNvSpPr>
          <p:nvPr>
            <p:ph type="subTitle" idx="1"/>
          </p:nvPr>
        </p:nvSpPr>
        <p:spPr>
          <a:xfrm>
            <a:off x="449100" y="3647378"/>
            <a:ext cx="9144000" cy="657600"/>
          </a:xfrm>
          <a:prstGeom prst="rect">
            <a:avLst/>
          </a:prstGeom>
          <a:noFill/>
          <a:ln>
            <a:noFill/>
          </a:ln>
        </p:spPr>
        <p:txBody>
          <a:bodyPr spcFirstLastPara="1" wrap="square" lIns="0" tIns="60925" rIns="0" bIns="60925" anchor="t" anchorCtr="0">
            <a:noAutofit/>
          </a:bodyPr>
          <a:lstStyle/>
          <a:p>
            <a:pPr marL="342900" lvl="0" indent="-203200" algn="l" rtl="0">
              <a:lnSpc>
                <a:spcPct val="90000"/>
              </a:lnSpc>
              <a:spcBef>
                <a:spcPts val="1000"/>
              </a:spcBef>
              <a:spcAft>
                <a:spcPts val="0"/>
              </a:spcAft>
              <a:buSzPts val="2400"/>
              <a:buNone/>
            </a:pPr>
            <a:r>
              <a:rPr lang="en-US" sz="3200" dirty="0"/>
              <a:t>Partner Flight School</a:t>
            </a: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
          <p:cNvSpPr txBox="1">
            <a:spLocks noGrp="1"/>
          </p:cNvSpPr>
          <p:nvPr>
            <p:ph type="title"/>
          </p:nvPr>
        </p:nvSpPr>
        <p:spPr>
          <a:xfrm>
            <a:off x="460980" y="2766218"/>
            <a:ext cx="108927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Information Gathering Techniques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
          <p:cNvSpPr txBox="1">
            <a:spLocks noGrp="1"/>
          </p:cNvSpPr>
          <p:nvPr>
            <p:ph type="body" idx="1"/>
          </p:nvPr>
        </p:nvSpPr>
        <p:spPr>
          <a:xfrm>
            <a:off x="460975" y="4467424"/>
            <a:ext cx="6093300" cy="1686900"/>
          </a:xfrm>
          <a:prstGeom prst="rect">
            <a:avLst/>
          </a:prstGeom>
          <a:noFill/>
          <a:ln>
            <a:noFill/>
          </a:ln>
        </p:spPr>
        <p:txBody>
          <a:bodyPr spcFirstLastPara="1" wrap="square" lIns="0" tIns="45700" rIns="0" bIns="45700" anchor="t" anchorCtr="0">
            <a:noAutofit/>
          </a:bodyPr>
          <a:lstStyle/>
          <a:p>
            <a:pPr marL="457200" lvl="0" indent="-314325" algn="l" rtl="0">
              <a:lnSpc>
                <a:spcPct val="90000"/>
              </a:lnSpc>
              <a:spcBef>
                <a:spcPts val="0"/>
              </a:spcBef>
              <a:spcAft>
                <a:spcPts val="0"/>
              </a:spcAft>
              <a:buSzPts val="1350"/>
              <a:buChar char="●"/>
            </a:pPr>
            <a:r>
              <a:rPr lang="en-US"/>
              <a:t>Develop trust; become an advisor</a:t>
            </a:r>
            <a:endParaRPr/>
          </a:p>
          <a:p>
            <a:pPr marL="457200" lvl="0" indent="-314325" algn="l" rtl="0">
              <a:lnSpc>
                <a:spcPct val="90000"/>
              </a:lnSpc>
              <a:spcBef>
                <a:spcPts val="0"/>
              </a:spcBef>
              <a:spcAft>
                <a:spcPts val="0"/>
              </a:spcAft>
              <a:buSzPts val="1350"/>
              <a:buChar char="●"/>
            </a:pPr>
            <a:r>
              <a:rPr lang="en-US"/>
              <a:t>Prove technical value</a:t>
            </a:r>
            <a:endParaRPr/>
          </a:p>
          <a:p>
            <a:pPr marL="457200" lvl="0" indent="-314325" algn="l" rtl="0">
              <a:lnSpc>
                <a:spcPct val="90000"/>
              </a:lnSpc>
              <a:spcBef>
                <a:spcPts val="0"/>
              </a:spcBef>
              <a:spcAft>
                <a:spcPts val="0"/>
              </a:spcAft>
              <a:buSzPts val="1350"/>
              <a:buChar char="●"/>
            </a:pPr>
            <a:r>
              <a:rPr lang="en-US"/>
              <a:t>Align with architectural decision makers</a:t>
            </a:r>
            <a:endParaRPr/>
          </a:p>
          <a:p>
            <a:pPr marL="457200" lvl="0" indent="-314325" algn="l" rtl="0">
              <a:lnSpc>
                <a:spcPct val="90000"/>
              </a:lnSpc>
              <a:spcBef>
                <a:spcPts val="0"/>
              </a:spcBef>
              <a:spcAft>
                <a:spcPts val="0"/>
              </a:spcAft>
              <a:buSzPts val="1350"/>
              <a:buChar char="●"/>
            </a:pPr>
            <a:r>
              <a:rPr lang="en-US"/>
              <a:t>Align with business leaders</a:t>
            </a:r>
            <a:endParaRPr/>
          </a:p>
        </p:txBody>
      </p:sp>
      <p:sp>
        <p:nvSpPr>
          <p:cNvPr id="620" name="Google Shape;620;p10"/>
          <p:cNvSpPr txBox="1">
            <a:spLocks noGrp="1"/>
          </p:cNvSpPr>
          <p:nvPr>
            <p:ph type="body" idx="2"/>
          </p:nvPr>
        </p:nvSpPr>
        <p:spPr>
          <a:xfrm>
            <a:off x="460980" y="1315763"/>
            <a:ext cx="6730652" cy="2940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1000"/>
              </a:spcBef>
              <a:spcAft>
                <a:spcPts val="0"/>
              </a:spcAft>
              <a:buSzPts val="2400"/>
              <a:buNone/>
            </a:pPr>
            <a:r>
              <a:rPr lang="en-US" dirty="0"/>
              <a:t>Cultivate relationships and influence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1"/>
          <p:cNvSpPr txBox="1">
            <a:spLocks noGrp="1"/>
          </p:cNvSpPr>
          <p:nvPr>
            <p:ph type="body" idx="1"/>
          </p:nvPr>
        </p:nvSpPr>
        <p:spPr>
          <a:xfrm>
            <a:off x="460974" y="4467431"/>
            <a:ext cx="6347599" cy="1744200"/>
          </a:xfrm>
          <a:prstGeom prst="rect">
            <a:avLst/>
          </a:prstGeom>
          <a:noFill/>
          <a:ln>
            <a:noFill/>
          </a:ln>
        </p:spPr>
        <p:txBody>
          <a:bodyPr spcFirstLastPara="1" wrap="square" lIns="0" tIns="45700" rIns="0" bIns="45700" anchor="t" anchorCtr="0">
            <a:noAutofit/>
          </a:bodyPr>
          <a:lstStyle/>
          <a:p>
            <a:pPr marL="457200" lvl="0" indent="-314325" algn="l" rtl="0">
              <a:lnSpc>
                <a:spcPct val="90000"/>
              </a:lnSpc>
              <a:spcBef>
                <a:spcPts val="0"/>
              </a:spcBef>
              <a:spcAft>
                <a:spcPts val="0"/>
              </a:spcAft>
              <a:buSzPts val="1350"/>
              <a:buChar char="●"/>
            </a:pPr>
            <a:r>
              <a:rPr lang="en-US" dirty="0"/>
              <a:t>What is the AI / data strategy for the business?</a:t>
            </a:r>
            <a:endParaRPr dirty="0"/>
          </a:p>
          <a:p>
            <a:pPr marL="457200" lvl="0" indent="-314325" algn="l" rtl="0">
              <a:lnSpc>
                <a:spcPct val="90000"/>
              </a:lnSpc>
              <a:spcBef>
                <a:spcPts val="0"/>
              </a:spcBef>
              <a:spcAft>
                <a:spcPts val="0"/>
              </a:spcAft>
              <a:buSzPts val="1350"/>
              <a:buChar char="●"/>
            </a:pPr>
            <a:r>
              <a:rPr lang="en-US" dirty="0"/>
              <a:t>What is the relationship between cost and profit centers? </a:t>
            </a:r>
            <a:endParaRPr dirty="0"/>
          </a:p>
          <a:p>
            <a:pPr marL="457200" lvl="0" indent="-314325" algn="l" rtl="0">
              <a:lnSpc>
                <a:spcPct val="90000"/>
              </a:lnSpc>
              <a:spcBef>
                <a:spcPts val="0"/>
              </a:spcBef>
              <a:spcAft>
                <a:spcPts val="0"/>
              </a:spcAft>
              <a:buSzPts val="1350"/>
              <a:buChar char="●"/>
            </a:pPr>
            <a:r>
              <a:rPr lang="en-US" dirty="0">
                <a:solidFill>
                  <a:schemeClr val="dk2"/>
                </a:solidFill>
              </a:rPr>
              <a:t>How are your customers evaluated? What happens if they fail? </a:t>
            </a:r>
            <a:endParaRPr dirty="0">
              <a:solidFill>
                <a:schemeClr val="dk2"/>
              </a:solidFill>
            </a:endParaRPr>
          </a:p>
          <a:p>
            <a:pPr marL="457200" lvl="0" indent="-314325" algn="l" rtl="0">
              <a:lnSpc>
                <a:spcPct val="90000"/>
              </a:lnSpc>
              <a:spcBef>
                <a:spcPts val="0"/>
              </a:spcBef>
              <a:spcAft>
                <a:spcPts val="0"/>
              </a:spcAft>
              <a:buSzPts val="1350"/>
              <a:buChar char="●"/>
            </a:pPr>
            <a:r>
              <a:rPr lang="en-US" dirty="0">
                <a:solidFill>
                  <a:schemeClr val="dk2"/>
                </a:solidFill>
              </a:rPr>
              <a:t>What are the major / minor company initiatives and how does Databricks fit into them? </a:t>
            </a:r>
            <a:endParaRPr dirty="0">
              <a:solidFill>
                <a:schemeClr val="dk2"/>
              </a:solidFill>
            </a:endParaRPr>
          </a:p>
          <a:p>
            <a:pPr marL="457200" lvl="0" indent="0" algn="l" rtl="0">
              <a:lnSpc>
                <a:spcPct val="90000"/>
              </a:lnSpc>
              <a:spcBef>
                <a:spcPts val="0"/>
              </a:spcBef>
              <a:spcAft>
                <a:spcPts val="0"/>
              </a:spcAft>
              <a:buSzPts val="1350"/>
              <a:buNone/>
            </a:pPr>
            <a:endParaRPr dirty="0">
              <a:solidFill>
                <a:schemeClr val="dk2"/>
              </a:solidFill>
            </a:endParaRPr>
          </a:p>
        </p:txBody>
      </p:sp>
      <p:sp>
        <p:nvSpPr>
          <p:cNvPr id="627" name="Google Shape;627;p11"/>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1000"/>
              </a:spcBef>
              <a:spcAft>
                <a:spcPts val="0"/>
              </a:spcAft>
              <a:buSzPts val="2400"/>
              <a:buNone/>
            </a:pPr>
            <a:r>
              <a:rPr lang="en-US"/>
              <a:t>Understand the business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
          <p:cNvSpPr txBox="1">
            <a:spLocks noGrp="1"/>
          </p:cNvSpPr>
          <p:nvPr>
            <p:ph type="body" idx="1"/>
          </p:nvPr>
        </p:nvSpPr>
        <p:spPr>
          <a:xfrm>
            <a:off x="460980" y="4617902"/>
            <a:ext cx="7108868" cy="1074806"/>
          </a:xfrm>
          <a:prstGeom prst="rect">
            <a:avLst/>
          </a:prstGeom>
          <a:noFill/>
          <a:ln>
            <a:noFill/>
          </a:ln>
        </p:spPr>
        <p:txBody>
          <a:bodyPr spcFirstLastPara="1" wrap="square" lIns="0" tIns="45700" rIns="0" bIns="45700" anchor="t" anchorCtr="0">
            <a:noAutofit/>
          </a:bodyPr>
          <a:lstStyle/>
          <a:p>
            <a:pPr marL="457200" lvl="0" indent="-314325" algn="l" rtl="0">
              <a:lnSpc>
                <a:spcPct val="90000"/>
              </a:lnSpc>
              <a:spcBef>
                <a:spcPts val="0"/>
              </a:spcBef>
              <a:spcAft>
                <a:spcPts val="0"/>
              </a:spcAft>
              <a:buSzPts val="1350"/>
              <a:buChar char="●"/>
            </a:pPr>
            <a:r>
              <a:rPr lang="en-US" dirty="0">
                <a:solidFill>
                  <a:schemeClr val="dk2"/>
                </a:solidFill>
              </a:rPr>
              <a:t>Can you help me understand how market manipulation works? </a:t>
            </a:r>
            <a:endParaRPr dirty="0">
              <a:solidFill>
                <a:schemeClr val="dk2"/>
              </a:solidFill>
            </a:endParaRPr>
          </a:p>
          <a:p>
            <a:pPr marL="457200" lvl="0" indent="-314325" algn="l" rtl="0">
              <a:lnSpc>
                <a:spcPct val="90000"/>
              </a:lnSpc>
              <a:spcBef>
                <a:spcPts val="0"/>
              </a:spcBef>
              <a:spcAft>
                <a:spcPts val="0"/>
              </a:spcAft>
              <a:buSzPts val="1350"/>
              <a:buChar char="●"/>
            </a:pPr>
            <a:r>
              <a:rPr lang="en-US" dirty="0">
                <a:solidFill>
                  <a:schemeClr val="dk2"/>
                </a:solidFill>
              </a:rPr>
              <a:t>How do you use data and ai to find bad actors in a financial market? </a:t>
            </a:r>
            <a:endParaRPr dirty="0">
              <a:solidFill>
                <a:schemeClr val="dk2"/>
              </a:solidFill>
            </a:endParaRPr>
          </a:p>
          <a:p>
            <a:pPr marL="457200" lvl="0" indent="-314325" algn="l" rtl="0">
              <a:lnSpc>
                <a:spcPct val="90000"/>
              </a:lnSpc>
              <a:spcBef>
                <a:spcPts val="0"/>
              </a:spcBef>
              <a:spcAft>
                <a:spcPts val="0"/>
              </a:spcAft>
              <a:buSzPts val="1350"/>
              <a:buChar char="●"/>
            </a:pPr>
            <a:r>
              <a:rPr lang="en-US" dirty="0">
                <a:solidFill>
                  <a:schemeClr val="dk2"/>
                </a:solidFill>
              </a:rPr>
              <a:t>How does this project fit into your team’s goals for the year? </a:t>
            </a:r>
            <a:endParaRPr dirty="0">
              <a:solidFill>
                <a:schemeClr val="dk2"/>
              </a:solidFill>
            </a:endParaRPr>
          </a:p>
          <a:p>
            <a:pPr marL="457200" lvl="0" indent="0" algn="l" rtl="0">
              <a:lnSpc>
                <a:spcPct val="90000"/>
              </a:lnSpc>
              <a:spcBef>
                <a:spcPts val="0"/>
              </a:spcBef>
              <a:spcAft>
                <a:spcPts val="0"/>
              </a:spcAft>
              <a:buSzPts val="1350"/>
              <a:buNone/>
            </a:pPr>
            <a:endParaRPr dirty="0">
              <a:solidFill>
                <a:schemeClr val="dk2"/>
              </a:solidFill>
            </a:endParaRPr>
          </a:p>
        </p:txBody>
      </p:sp>
      <p:sp>
        <p:nvSpPr>
          <p:cNvPr id="634" name="Google Shape;634;p12"/>
          <p:cNvSpPr txBox="1">
            <a:spLocks noGrp="1"/>
          </p:cNvSpPr>
          <p:nvPr>
            <p:ph type="body" idx="2"/>
          </p:nvPr>
        </p:nvSpPr>
        <p:spPr>
          <a:xfrm>
            <a:off x="460980" y="1315763"/>
            <a:ext cx="6093300" cy="2940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1000"/>
              </a:spcBef>
              <a:spcAft>
                <a:spcPts val="0"/>
              </a:spcAft>
              <a:buSzPts val="2400"/>
              <a:buNone/>
            </a:pPr>
            <a:r>
              <a:rPr lang="en-US"/>
              <a:t>Ask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3"/>
          <p:cNvSpPr/>
          <p:nvPr/>
        </p:nvSpPr>
        <p:spPr>
          <a:xfrm>
            <a:off x="1947510" y="921337"/>
            <a:ext cx="7134369" cy="4121480"/>
          </a:xfrm>
          <a:custGeom>
            <a:avLst/>
            <a:gdLst/>
            <a:ahLst/>
            <a:cxnLst/>
            <a:rect l="l" t="t" r="r" b="b"/>
            <a:pathLst>
              <a:path w="318179" h="183810" extrusionOk="0">
                <a:moveTo>
                  <a:pt x="0" y="183810"/>
                </a:moveTo>
                <a:cubicBezTo>
                  <a:pt x="5914" y="182481"/>
                  <a:pt x="25186" y="182016"/>
                  <a:pt x="35486" y="175836"/>
                </a:cubicBezTo>
                <a:cubicBezTo>
                  <a:pt x="45786" y="169656"/>
                  <a:pt x="40536" y="155169"/>
                  <a:pt x="61801" y="146729"/>
                </a:cubicBezTo>
                <a:cubicBezTo>
                  <a:pt x="83066" y="138289"/>
                  <a:pt x="139419" y="136495"/>
                  <a:pt x="163076" y="125198"/>
                </a:cubicBezTo>
                <a:cubicBezTo>
                  <a:pt x="186734" y="113901"/>
                  <a:pt x="183943" y="91971"/>
                  <a:pt x="203746" y="78946"/>
                </a:cubicBezTo>
                <a:cubicBezTo>
                  <a:pt x="223549" y="65921"/>
                  <a:pt x="262823" y="60207"/>
                  <a:pt x="281895" y="47049"/>
                </a:cubicBezTo>
                <a:cubicBezTo>
                  <a:pt x="300967" y="33891"/>
                  <a:pt x="312132" y="7842"/>
                  <a:pt x="318179" y="0"/>
                </a:cubicBezTo>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txBox="1"/>
          <p:nvPr/>
        </p:nvSpPr>
        <p:spPr>
          <a:xfrm>
            <a:off x="1571978" y="483219"/>
            <a:ext cx="2369400" cy="1072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Databricks Value to Customer</a:t>
            </a:r>
            <a:endParaRPr sz="16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𝛼</a:t>
            </a:r>
            <a:endParaRPr sz="16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Customer Value to Databricks</a:t>
            </a:r>
            <a:endParaRPr sz="1600" b="0" i="0" u="none" strike="noStrike" cap="none">
              <a:solidFill>
                <a:srgbClr val="000000"/>
              </a:solidFill>
              <a:latin typeface="Barlow"/>
              <a:ea typeface="Barlow"/>
              <a:cs typeface="Barlow"/>
              <a:sym typeface="Barlow"/>
            </a:endParaRPr>
          </a:p>
        </p:txBody>
      </p:sp>
      <p:cxnSp>
        <p:nvCxnSpPr>
          <p:cNvPr id="642" name="Google Shape;642;p13"/>
          <p:cNvCxnSpPr/>
          <p:nvPr/>
        </p:nvCxnSpPr>
        <p:spPr>
          <a:xfrm rot="10800000">
            <a:off x="2879939" y="2092743"/>
            <a:ext cx="0" cy="2968200"/>
          </a:xfrm>
          <a:prstGeom prst="straightConnector1">
            <a:avLst/>
          </a:prstGeom>
          <a:noFill/>
          <a:ln w="19050" cap="flat" cmpd="sng">
            <a:solidFill>
              <a:schemeClr val="dk2"/>
            </a:solidFill>
            <a:prstDash val="dot"/>
            <a:round/>
            <a:headEnd type="none" w="sm" len="sm"/>
            <a:tailEnd type="none" w="sm" len="sm"/>
          </a:ln>
        </p:spPr>
      </p:cxnSp>
      <p:cxnSp>
        <p:nvCxnSpPr>
          <p:cNvPr id="643" name="Google Shape;643;p13"/>
          <p:cNvCxnSpPr/>
          <p:nvPr/>
        </p:nvCxnSpPr>
        <p:spPr>
          <a:xfrm rot="10800000">
            <a:off x="3505789" y="2092743"/>
            <a:ext cx="0" cy="2968200"/>
          </a:xfrm>
          <a:prstGeom prst="straightConnector1">
            <a:avLst/>
          </a:prstGeom>
          <a:noFill/>
          <a:ln w="19050" cap="flat" cmpd="sng">
            <a:solidFill>
              <a:schemeClr val="dk2"/>
            </a:solidFill>
            <a:prstDash val="dot"/>
            <a:round/>
            <a:headEnd type="none" w="sm" len="sm"/>
            <a:tailEnd type="none" w="sm" len="sm"/>
          </a:ln>
        </p:spPr>
      </p:cxnSp>
      <p:cxnSp>
        <p:nvCxnSpPr>
          <p:cNvPr id="644" name="Google Shape;644;p13"/>
          <p:cNvCxnSpPr/>
          <p:nvPr/>
        </p:nvCxnSpPr>
        <p:spPr>
          <a:xfrm rot="10800000">
            <a:off x="5672642" y="1019643"/>
            <a:ext cx="0" cy="4041300"/>
          </a:xfrm>
          <a:prstGeom prst="straightConnector1">
            <a:avLst/>
          </a:prstGeom>
          <a:noFill/>
          <a:ln w="19050" cap="flat" cmpd="sng">
            <a:solidFill>
              <a:schemeClr val="dk2"/>
            </a:solidFill>
            <a:prstDash val="dot"/>
            <a:round/>
            <a:headEnd type="none" w="sm" len="sm"/>
            <a:tailEnd type="none" w="sm" len="sm"/>
          </a:ln>
        </p:spPr>
      </p:cxnSp>
      <p:cxnSp>
        <p:nvCxnSpPr>
          <p:cNvPr id="645" name="Google Shape;645;p13"/>
          <p:cNvCxnSpPr/>
          <p:nvPr/>
        </p:nvCxnSpPr>
        <p:spPr>
          <a:xfrm rot="10800000">
            <a:off x="6751308" y="1019643"/>
            <a:ext cx="0" cy="4041300"/>
          </a:xfrm>
          <a:prstGeom prst="straightConnector1">
            <a:avLst/>
          </a:prstGeom>
          <a:noFill/>
          <a:ln w="19050" cap="flat" cmpd="sng">
            <a:solidFill>
              <a:schemeClr val="dk2"/>
            </a:solidFill>
            <a:prstDash val="dot"/>
            <a:round/>
            <a:headEnd type="none" w="sm" len="sm"/>
            <a:tailEnd type="none" w="sm" len="sm"/>
          </a:ln>
        </p:spPr>
      </p:cxnSp>
      <p:sp>
        <p:nvSpPr>
          <p:cNvPr id="646" name="Google Shape;646;p13"/>
          <p:cNvSpPr txBox="1"/>
          <p:nvPr/>
        </p:nvSpPr>
        <p:spPr>
          <a:xfrm rot="-5400000">
            <a:off x="968548" y="3152059"/>
            <a:ext cx="2727000" cy="66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Discovery</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Pay-as-you-go</a:t>
            </a:r>
            <a:endParaRPr sz="1400" b="0" i="0" u="none" strike="noStrike" cap="none">
              <a:solidFill>
                <a:srgbClr val="000000"/>
              </a:solidFill>
              <a:latin typeface="Barlow"/>
              <a:ea typeface="Barlow"/>
              <a:cs typeface="Barlow"/>
              <a:sym typeface="Barlow"/>
            </a:endParaRPr>
          </a:p>
        </p:txBody>
      </p:sp>
      <p:sp>
        <p:nvSpPr>
          <p:cNvPr id="647" name="Google Shape;647;p13"/>
          <p:cNvSpPr txBox="1"/>
          <p:nvPr/>
        </p:nvSpPr>
        <p:spPr>
          <a:xfrm rot="-5400000">
            <a:off x="2133935" y="2920935"/>
            <a:ext cx="2032200" cy="37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First Sales Experience</a:t>
            </a:r>
            <a:endParaRPr sz="1400" b="0" i="0" u="none" strike="noStrike" cap="none">
              <a:solidFill>
                <a:srgbClr val="000000"/>
              </a:solidFill>
              <a:latin typeface="Barlow"/>
              <a:ea typeface="Barlow"/>
              <a:cs typeface="Barlow"/>
              <a:sym typeface="Barlow"/>
            </a:endParaRPr>
          </a:p>
        </p:txBody>
      </p:sp>
      <p:sp>
        <p:nvSpPr>
          <p:cNvPr id="648" name="Google Shape;648;p13"/>
          <p:cNvSpPr txBox="1"/>
          <p:nvPr/>
        </p:nvSpPr>
        <p:spPr>
          <a:xfrm rot="-5400000">
            <a:off x="3711972" y="2756817"/>
            <a:ext cx="1704000" cy="37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Adoption Phase</a:t>
            </a:r>
            <a:endParaRPr sz="1400" b="0" i="0" u="none" strike="noStrike" cap="none">
              <a:solidFill>
                <a:srgbClr val="000000"/>
              </a:solidFill>
              <a:latin typeface="Barlow"/>
              <a:ea typeface="Barlow"/>
              <a:cs typeface="Barlow"/>
              <a:sym typeface="Barlow"/>
            </a:endParaRPr>
          </a:p>
        </p:txBody>
      </p:sp>
      <p:sp>
        <p:nvSpPr>
          <p:cNvPr id="649" name="Google Shape;649;p13"/>
          <p:cNvSpPr txBox="1"/>
          <p:nvPr/>
        </p:nvSpPr>
        <p:spPr>
          <a:xfrm rot="-5400000">
            <a:off x="5334770" y="1440552"/>
            <a:ext cx="1704000" cy="75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SCP</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Use Case Acceleration</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Training</a:t>
            </a:r>
            <a:endParaRPr sz="1400" b="0" i="0" u="none" strike="noStrike" cap="none">
              <a:solidFill>
                <a:srgbClr val="000000"/>
              </a:solidFill>
              <a:latin typeface="Barlow"/>
              <a:ea typeface="Barlow"/>
              <a:cs typeface="Barlow"/>
              <a:sym typeface="Barlow"/>
            </a:endParaRPr>
          </a:p>
        </p:txBody>
      </p:sp>
      <p:sp>
        <p:nvSpPr>
          <p:cNvPr id="650" name="Google Shape;650;p13"/>
          <p:cNvSpPr txBox="1"/>
          <p:nvPr/>
        </p:nvSpPr>
        <p:spPr>
          <a:xfrm rot="-5400000">
            <a:off x="6408460" y="1017747"/>
            <a:ext cx="1833600" cy="6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Growth</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Widespread Adoption</a:t>
            </a:r>
            <a:endParaRPr sz="1400" b="0" i="0" u="none" strike="noStrike" cap="none">
              <a:solidFill>
                <a:srgbClr val="000000"/>
              </a:solidFill>
              <a:latin typeface="Barlow"/>
              <a:ea typeface="Barlow"/>
              <a:cs typeface="Barlow"/>
              <a:sym typeface="Barlow"/>
            </a:endParaRPr>
          </a:p>
        </p:txBody>
      </p:sp>
      <p:sp>
        <p:nvSpPr>
          <p:cNvPr id="651" name="Google Shape;651;p13"/>
          <p:cNvSpPr/>
          <p:nvPr/>
        </p:nvSpPr>
        <p:spPr>
          <a:xfrm>
            <a:off x="1396775" y="400950"/>
            <a:ext cx="8682600" cy="5052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2" name="Google Shape;652;p13"/>
          <p:cNvCxnSpPr/>
          <p:nvPr/>
        </p:nvCxnSpPr>
        <p:spPr>
          <a:xfrm>
            <a:off x="1911734" y="5060943"/>
            <a:ext cx="7420800" cy="0"/>
          </a:xfrm>
          <a:prstGeom prst="straightConnector1">
            <a:avLst/>
          </a:prstGeom>
          <a:noFill/>
          <a:ln w="38100" cap="flat" cmpd="sng">
            <a:solidFill>
              <a:schemeClr val="dk2"/>
            </a:solidFill>
            <a:prstDash val="solid"/>
            <a:round/>
            <a:headEnd type="none" w="sm" len="sm"/>
            <a:tailEnd type="triangle" w="med" len="med"/>
          </a:ln>
        </p:spPr>
      </p:cxnSp>
      <p:sp>
        <p:nvSpPr>
          <p:cNvPr id="653" name="Google Shape;653;p13"/>
          <p:cNvSpPr txBox="1"/>
          <p:nvPr/>
        </p:nvSpPr>
        <p:spPr>
          <a:xfrm>
            <a:off x="9270022" y="4967105"/>
            <a:ext cx="1350000" cy="16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time</a:t>
            </a:r>
            <a:endParaRPr sz="1600" b="0" i="0" u="none" strike="noStrike" cap="none">
              <a:solidFill>
                <a:srgbClr val="000000"/>
              </a:solidFill>
              <a:latin typeface="Barlow"/>
              <a:ea typeface="Barlow"/>
              <a:cs typeface="Barlow"/>
              <a:sym typeface="Barlow"/>
            </a:endParaRPr>
          </a:p>
        </p:txBody>
      </p:sp>
      <p:sp>
        <p:nvSpPr>
          <p:cNvPr id="654" name="Google Shape;654;p13"/>
          <p:cNvSpPr txBox="1"/>
          <p:nvPr/>
        </p:nvSpPr>
        <p:spPr>
          <a:xfrm>
            <a:off x="1723175" y="344350"/>
            <a:ext cx="2369400" cy="1330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Value of Information Gathered</a:t>
            </a:r>
            <a:endParaRPr sz="1600" b="0" i="0" u="none" strike="noStrike" cap="none">
              <a:solidFill>
                <a:srgbClr val="000000"/>
              </a:solidFill>
              <a:latin typeface="Barlow"/>
              <a:ea typeface="Barlow"/>
              <a:cs typeface="Barlow"/>
              <a:sym typeface="Barlow"/>
            </a:endParaRPr>
          </a:p>
        </p:txBody>
      </p:sp>
      <p:cxnSp>
        <p:nvCxnSpPr>
          <p:cNvPr id="655" name="Google Shape;655;p13"/>
          <p:cNvCxnSpPr/>
          <p:nvPr/>
        </p:nvCxnSpPr>
        <p:spPr>
          <a:xfrm rot="10800000">
            <a:off x="1929616" y="796143"/>
            <a:ext cx="0" cy="4264800"/>
          </a:xfrm>
          <a:prstGeom prst="straightConnector1">
            <a:avLst/>
          </a:prstGeom>
          <a:noFill/>
          <a:ln w="38100" cap="flat" cmpd="sng">
            <a:solidFill>
              <a:schemeClr val="dk2"/>
            </a:solidFill>
            <a:prstDash val="solid"/>
            <a:round/>
            <a:headEnd type="none" w="sm" len="sm"/>
            <a:tailEnd type="triangle" w="med" len="med"/>
          </a:ln>
        </p:spPr>
      </p:cxnSp>
      <p:cxnSp>
        <p:nvCxnSpPr>
          <p:cNvPr id="656" name="Google Shape;656;p13"/>
          <p:cNvCxnSpPr/>
          <p:nvPr/>
        </p:nvCxnSpPr>
        <p:spPr>
          <a:xfrm>
            <a:off x="2000975" y="3006125"/>
            <a:ext cx="7352400" cy="0"/>
          </a:xfrm>
          <a:prstGeom prst="straightConnector1">
            <a:avLst/>
          </a:prstGeom>
          <a:noFill/>
          <a:ln w="76200" cap="flat" cmpd="sng">
            <a:solidFill>
              <a:schemeClr val="accent2"/>
            </a:solidFill>
            <a:prstDash val="solid"/>
            <a:round/>
            <a:headEnd type="stealth" w="med" len="med"/>
            <a:tailEnd type="stealth" w="med" len="med"/>
          </a:ln>
        </p:spPr>
      </p:cxnSp>
      <p:sp>
        <p:nvSpPr>
          <p:cNvPr id="657" name="Google Shape;657;p13"/>
          <p:cNvSpPr txBox="1"/>
          <p:nvPr/>
        </p:nvSpPr>
        <p:spPr>
          <a:xfrm>
            <a:off x="3522425" y="1615675"/>
            <a:ext cx="4341900" cy="1330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Information is gathered throughout the entire customer lifecycle</a:t>
            </a:r>
            <a:endParaRPr sz="1600" b="0" i="0" u="none" strike="noStrike" cap="none">
              <a:solidFill>
                <a:srgbClr val="000000"/>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1000"/>
                                        <p:tgtEl>
                                          <p:spTgt spid="640"/>
                                        </p:tgtEl>
                                      </p:cBhvr>
                                    </p:animEffect>
                                  </p:childTnLst>
                                </p:cTn>
                              </p:par>
                              <p:par>
                                <p:cTn id="8" presetID="10" presetClass="entr" presetSubtype="0"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fade">
                                      <p:cBhvr>
                                        <p:cTn id="10" dur="1000"/>
                                        <p:tgtEl>
                                          <p:spTgt spid="655"/>
                                        </p:tgtEl>
                                      </p:cBhvr>
                                    </p:animEffect>
                                  </p:childTnLst>
                                </p:cTn>
                              </p:par>
                              <p:par>
                                <p:cTn id="11" presetID="10" presetClass="entr" presetSubtype="0" fill="hold" nodeType="withEffect">
                                  <p:stCondLst>
                                    <p:cond delay="0"/>
                                  </p:stCondLst>
                                  <p:childTnLst>
                                    <p:set>
                                      <p:cBhvr>
                                        <p:cTn id="12" dur="1" fill="hold">
                                          <p:stCondLst>
                                            <p:cond delay="0"/>
                                          </p:stCondLst>
                                        </p:cTn>
                                        <p:tgtEl>
                                          <p:spTgt spid="652"/>
                                        </p:tgtEl>
                                        <p:attrNameLst>
                                          <p:attrName>style.visibility</p:attrName>
                                        </p:attrNameLst>
                                      </p:cBhvr>
                                      <p:to>
                                        <p:strVal val="visible"/>
                                      </p:to>
                                    </p:set>
                                    <p:animEffect transition="in" filter="fade">
                                      <p:cBhvr>
                                        <p:cTn id="13" dur="1000"/>
                                        <p:tgtEl>
                                          <p:spTgt spid="652"/>
                                        </p:tgtEl>
                                      </p:cBhvr>
                                    </p:animEffect>
                                  </p:childTnLst>
                                </p:cTn>
                              </p:par>
                              <p:par>
                                <p:cTn id="14" presetID="10" presetClass="entr" presetSubtype="0" fill="hold" nodeType="withEffect">
                                  <p:stCondLst>
                                    <p:cond delay="0"/>
                                  </p:stCondLst>
                                  <p:childTnLst>
                                    <p:set>
                                      <p:cBhvr>
                                        <p:cTn id="15" dur="1" fill="hold">
                                          <p:stCondLst>
                                            <p:cond delay="0"/>
                                          </p:stCondLst>
                                        </p:cTn>
                                        <p:tgtEl>
                                          <p:spTgt spid="653"/>
                                        </p:tgtEl>
                                        <p:attrNameLst>
                                          <p:attrName>style.visibility</p:attrName>
                                        </p:attrNameLst>
                                      </p:cBhvr>
                                      <p:to>
                                        <p:strVal val="visible"/>
                                      </p:to>
                                    </p:set>
                                    <p:animEffect transition="in" filter="fade">
                                      <p:cBhvr>
                                        <p:cTn id="16" dur="1000"/>
                                        <p:tgtEl>
                                          <p:spTgt spid="653"/>
                                        </p:tgtEl>
                                      </p:cBhvr>
                                    </p:animEffect>
                                  </p:childTnLst>
                                </p:cTn>
                              </p:par>
                              <p:par>
                                <p:cTn id="17" presetID="10" presetClass="entr" presetSubtype="0" fill="hold" nodeType="withEffect">
                                  <p:stCondLst>
                                    <p:cond delay="0"/>
                                  </p:stCondLst>
                                  <p:childTnLst>
                                    <p:set>
                                      <p:cBhvr>
                                        <p:cTn id="18" dur="1" fill="hold">
                                          <p:stCondLst>
                                            <p:cond delay="0"/>
                                          </p:stCondLst>
                                        </p:cTn>
                                        <p:tgtEl>
                                          <p:spTgt spid="641"/>
                                        </p:tgtEl>
                                        <p:attrNameLst>
                                          <p:attrName>style.visibility</p:attrName>
                                        </p:attrNameLst>
                                      </p:cBhvr>
                                      <p:to>
                                        <p:strVal val="visible"/>
                                      </p:to>
                                    </p:set>
                                    <p:animEffect transition="in" filter="fade">
                                      <p:cBhvr>
                                        <p:cTn id="19" dur="1000"/>
                                        <p:tgtEl>
                                          <p:spTgt spid="641"/>
                                        </p:tgtEl>
                                      </p:cBhvr>
                                    </p:animEffect>
                                  </p:childTnLst>
                                </p:cTn>
                              </p:par>
                              <p:par>
                                <p:cTn id="20" presetID="10" presetClass="entr" presetSubtype="0" fill="hold" nodeType="withEffect">
                                  <p:stCondLst>
                                    <p:cond delay="0"/>
                                  </p:stCondLst>
                                  <p:childTnLst>
                                    <p:set>
                                      <p:cBhvr>
                                        <p:cTn id="21" dur="1" fill="hold">
                                          <p:stCondLst>
                                            <p:cond delay="0"/>
                                          </p:stCondLst>
                                        </p:cTn>
                                        <p:tgtEl>
                                          <p:spTgt spid="642"/>
                                        </p:tgtEl>
                                        <p:attrNameLst>
                                          <p:attrName>style.visibility</p:attrName>
                                        </p:attrNameLst>
                                      </p:cBhvr>
                                      <p:to>
                                        <p:strVal val="visible"/>
                                      </p:to>
                                    </p:set>
                                    <p:animEffect transition="in" filter="fade">
                                      <p:cBhvr>
                                        <p:cTn id="22" dur="1000"/>
                                        <p:tgtEl>
                                          <p:spTgt spid="642"/>
                                        </p:tgtEl>
                                      </p:cBhvr>
                                    </p:animEffect>
                                  </p:childTnLst>
                                </p:cTn>
                              </p:par>
                              <p:par>
                                <p:cTn id="23" presetID="10" presetClass="entr" presetSubtype="0" fill="hold" nodeType="withEffect">
                                  <p:stCondLst>
                                    <p:cond delay="0"/>
                                  </p:stCondLst>
                                  <p:childTnLst>
                                    <p:set>
                                      <p:cBhvr>
                                        <p:cTn id="24" dur="1" fill="hold">
                                          <p:stCondLst>
                                            <p:cond delay="0"/>
                                          </p:stCondLst>
                                        </p:cTn>
                                        <p:tgtEl>
                                          <p:spTgt spid="643"/>
                                        </p:tgtEl>
                                        <p:attrNameLst>
                                          <p:attrName>style.visibility</p:attrName>
                                        </p:attrNameLst>
                                      </p:cBhvr>
                                      <p:to>
                                        <p:strVal val="visible"/>
                                      </p:to>
                                    </p:set>
                                    <p:animEffect transition="in" filter="fade">
                                      <p:cBhvr>
                                        <p:cTn id="25" dur="1000"/>
                                        <p:tgtEl>
                                          <p:spTgt spid="643"/>
                                        </p:tgtEl>
                                      </p:cBhvr>
                                    </p:animEffect>
                                  </p:childTnLst>
                                </p:cTn>
                              </p:par>
                              <p:par>
                                <p:cTn id="26" presetID="10" presetClass="entr" presetSubtype="0" fill="hold" nodeType="withEffect">
                                  <p:stCondLst>
                                    <p:cond delay="0"/>
                                  </p:stCondLst>
                                  <p:childTnLst>
                                    <p:set>
                                      <p:cBhvr>
                                        <p:cTn id="27" dur="1" fill="hold">
                                          <p:stCondLst>
                                            <p:cond delay="0"/>
                                          </p:stCondLst>
                                        </p:cTn>
                                        <p:tgtEl>
                                          <p:spTgt spid="644"/>
                                        </p:tgtEl>
                                        <p:attrNameLst>
                                          <p:attrName>style.visibility</p:attrName>
                                        </p:attrNameLst>
                                      </p:cBhvr>
                                      <p:to>
                                        <p:strVal val="visible"/>
                                      </p:to>
                                    </p:set>
                                    <p:animEffect transition="in" filter="fade">
                                      <p:cBhvr>
                                        <p:cTn id="28" dur="1000"/>
                                        <p:tgtEl>
                                          <p:spTgt spid="644"/>
                                        </p:tgtEl>
                                      </p:cBhvr>
                                    </p:animEffect>
                                  </p:childTnLst>
                                </p:cTn>
                              </p:par>
                              <p:par>
                                <p:cTn id="29" presetID="10" presetClass="entr" presetSubtype="0" fill="hold" nodeType="withEffect">
                                  <p:stCondLst>
                                    <p:cond delay="0"/>
                                  </p:stCondLst>
                                  <p:childTnLst>
                                    <p:set>
                                      <p:cBhvr>
                                        <p:cTn id="30" dur="1" fill="hold">
                                          <p:stCondLst>
                                            <p:cond delay="0"/>
                                          </p:stCondLst>
                                        </p:cTn>
                                        <p:tgtEl>
                                          <p:spTgt spid="645"/>
                                        </p:tgtEl>
                                        <p:attrNameLst>
                                          <p:attrName>style.visibility</p:attrName>
                                        </p:attrNameLst>
                                      </p:cBhvr>
                                      <p:to>
                                        <p:strVal val="visible"/>
                                      </p:to>
                                    </p:set>
                                    <p:animEffect transition="in" filter="fade">
                                      <p:cBhvr>
                                        <p:cTn id="31" dur="1000"/>
                                        <p:tgtEl>
                                          <p:spTgt spid="645"/>
                                        </p:tgtEl>
                                      </p:cBhvr>
                                    </p:animEffect>
                                  </p:childTnLst>
                                </p:cTn>
                              </p:par>
                              <p:par>
                                <p:cTn id="32" presetID="10" presetClass="entr" presetSubtype="0" fill="hold" nodeType="withEffect">
                                  <p:stCondLst>
                                    <p:cond delay="0"/>
                                  </p:stCondLst>
                                  <p:childTnLst>
                                    <p:set>
                                      <p:cBhvr>
                                        <p:cTn id="33" dur="1" fill="hold">
                                          <p:stCondLst>
                                            <p:cond delay="0"/>
                                          </p:stCondLst>
                                        </p:cTn>
                                        <p:tgtEl>
                                          <p:spTgt spid="646"/>
                                        </p:tgtEl>
                                        <p:attrNameLst>
                                          <p:attrName>style.visibility</p:attrName>
                                        </p:attrNameLst>
                                      </p:cBhvr>
                                      <p:to>
                                        <p:strVal val="visible"/>
                                      </p:to>
                                    </p:set>
                                    <p:animEffect transition="in" filter="fade">
                                      <p:cBhvr>
                                        <p:cTn id="34" dur="1000"/>
                                        <p:tgtEl>
                                          <p:spTgt spid="646"/>
                                        </p:tgtEl>
                                      </p:cBhvr>
                                    </p:animEffect>
                                  </p:childTnLst>
                                </p:cTn>
                              </p:par>
                              <p:par>
                                <p:cTn id="35" presetID="10" presetClass="entr" presetSubtype="0" fill="hold" nodeType="withEffect">
                                  <p:stCondLst>
                                    <p:cond delay="0"/>
                                  </p:stCondLst>
                                  <p:childTnLst>
                                    <p:set>
                                      <p:cBhvr>
                                        <p:cTn id="36" dur="1" fill="hold">
                                          <p:stCondLst>
                                            <p:cond delay="0"/>
                                          </p:stCondLst>
                                        </p:cTn>
                                        <p:tgtEl>
                                          <p:spTgt spid="647"/>
                                        </p:tgtEl>
                                        <p:attrNameLst>
                                          <p:attrName>style.visibility</p:attrName>
                                        </p:attrNameLst>
                                      </p:cBhvr>
                                      <p:to>
                                        <p:strVal val="visible"/>
                                      </p:to>
                                    </p:set>
                                    <p:animEffect transition="in" filter="fade">
                                      <p:cBhvr>
                                        <p:cTn id="37" dur="1000"/>
                                        <p:tgtEl>
                                          <p:spTgt spid="647"/>
                                        </p:tgtEl>
                                      </p:cBhvr>
                                    </p:animEffect>
                                  </p:childTnLst>
                                </p:cTn>
                              </p:par>
                              <p:par>
                                <p:cTn id="38" presetID="10" presetClass="entr" presetSubtype="0" fill="hold" nodeType="withEffect">
                                  <p:stCondLst>
                                    <p:cond delay="0"/>
                                  </p:stCondLst>
                                  <p:childTnLst>
                                    <p:set>
                                      <p:cBhvr>
                                        <p:cTn id="39" dur="1" fill="hold">
                                          <p:stCondLst>
                                            <p:cond delay="0"/>
                                          </p:stCondLst>
                                        </p:cTn>
                                        <p:tgtEl>
                                          <p:spTgt spid="648"/>
                                        </p:tgtEl>
                                        <p:attrNameLst>
                                          <p:attrName>style.visibility</p:attrName>
                                        </p:attrNameLst>
                                      </p:cBhvr>
                                      <p:to>
                                        <p:strVal val="visible"/>
                                      </p:to>
                                    </p:set>
                                    <p:animEffect transition="in" filter="fade">
                                      <p:cBhvr>
                                        <p:cTn id="40" dur="1000"/>
                                        <p:tgtEl>
                                          <p:spTgt spid="648"/>
                                        </p:tgtEl>
                                      </p:cBhvr>
                                    </p:animEffect>
                                  </p:childTnLst>
                                </p:cTn>
                              </p:par>
                              <p:par>
                                <p:cTn id="41" presetID="10" presetClass="entr" presetSubtype="0" fill="hold" nodeType="withEffect">
                                  <p:stCondLst>
                                    <p:cond delay="0"/>
                                  </p:stCondLst>
                                  <p:childTnLst>
                                    <p:set>
                                      <p:cBhvr>
                                        <p:cTn id="42" dur="1" fill="hold">
                                          <p:stCondLst>
                                            <p:cond delay="0"/>
                                          </p:stCondLst>
                                        </p:cTn>
                                        <p:tgtEl>
                                          <p:spTgt spid="649"/>
                                        </p:tgtEl>
                                        <p:attrNameLst>
                                          <p:attrName>style.visibility</p:attrName>
                                        </p:attrNameLst>
                                      </p:cBhvr>
                                      <p:to>
                                        <p:strVal val="visible"/>
                                      </p:to>
                                    </p:set>
                                    <p:animEffect transition="in" filter="fade">
                                      <p:cBhvr>
                                        <p:cTn id="43" dur="1000"/>
                                        <p:tgtEl>
                                          <p:spTgt spid="649"/>
                                        </p:tgtEl>
                                      </p:cBhvr>
                                    </p:animEffect>
                                  </p:childTnLst>
                                </p:cTn>
                              </p:par>
                              <p:par>
                                <p:cTn id="44" presetID="10" presetClass="entr" presetSubtype="0" fill="hold" nodeType="withEffect">
                                  <p:stCondLst>
                                    <p:cond delay="0"/>
                                  </p:stCondLst>
                                  <p:childTnLst>
                                    <p:set>
                                      <p:cBhvr>
                                        <p:cTn id="45" dur="1" fill="hold">
                                          <p:stCondLst>
                                            <p:cond delay="0"/>
                                          </p:stCondLst>
                                        </p:cTn>
                                        <p:tgtEl>
                                          <p:spTgt spid="650"/>
                                        </p:tgtEl>
                                        <p:attrNameLst>
                                          <p:attrName>style.visibility</p:attrName>
                                        </p:attrNameLst>
                                      </p:cBhvr>
                                      <p:to>
                                        <p:strVal val="visible"/>
                                      </p:to>
                                    </p:set>
                                    <p:animEffect transition="in" filter="fade">
                                      <p:cBhvr>
                                        <p:cTn id="46" dur="1000"/>
                                        <p:tgtEl>
                                          <p:spTgt spid="6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54"/>
                                        </p:tgtEl>
                                        <p:attrNameLst>
                                          <p:attrName>style.visibility</p:attrName>
                                        </p:attrNameLst>
                                      </p:cBhvr>
                                      <p:to>
                                        <p:strVal val="visible"/>
                                      </p:to>
                                    </p:set>
                                    <p:animEffect transition="in" filter="fade">
                                      <p:cBhvr>
                                        <p:cTn id="51" dur="1000"/>
                                        <p:tgtEl>
                                          <p:spTgt spid="65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51"/>
                                        </p:tgtEl>
                                        <p:attrNameLst>
                                          <p:attrName>style.visibility</p:attrName>
                                        </p:attrNameLst>
                                      </p:cBhvr>
                                      <p:to>
                                        <p:strVal val="visible"/>
                                      </p:to>
                                    </p:set>
                                    <p:animEffect transition="in" filter="fade">
                                      <p:cBhvr>
                                        <p:cTn id="56" dur="1000"/>
                                        <p:tgtEl>
                                          <p:spTgt spid="651"/>
                                        </p:tgtEl>
                                      </p:cBhvr>
                                    </p:animEffect>
                                  </p:childTnLst>
                                </p:cTn>
                              </p:par>
                              <p:par>
                                <p:cTn id="57" presetID="10" presetClass="entr" presetSubtype="0" fill="hold" nodeType="withEffect">
                                  <p:stCondLst>
                                    <p:cond delay="0"/>
                                  </p:stCondLst>
                                  <p:childTnLst>
                                    <p:set>
                                      <p:cBhvr>
                                        <p:cTn id="58" dur="1" fill="hold">
                                          <p:stCondLst>
                                            <p:cond delay="0"/>
                                          </p:stCondLst>
                                        </p:cTn>
                                        <p:tgtEl>
                                          <p:spTgt spid="656"/>
                                        </p:tgtEl>
                                        <p:attrNameLst>
                                          <p:attrName>style.visibility</p:attrName>
                                        </p:attrNameLst>
                                      </p:cBhvr>
                                      <p:to>
                                        <p:strVal val="visible"/>
                                      </p:to>
                                    </p:set>
                                    <p:animEffect transition="in" filter="fade">
                                      <p:cBhvr>
                                        <p:cTn id="59" dur="1000"/>
                                        <p:tgtEl>
                                          <p:spTgt spid="656"/>
                                        </p:tgtEl>
                                      </p:cBhvr>
                                    </p:animEffect>
                                  </p:childTnLst>
                                </p:cTn>
                              </p:par>
                              <p:par>
                                <p:cTn id="60" presetID="10" presetClass="entr" presetSubtype="0" fill="hold" nodeType="withEffect">
                                  <p:stCondLst>
                                    <p:cond delay="0"/>
                                  </p:stCondLst>
                                  <p:childTnLst>
                                    <p:set>
                                      <p:cBhvr>
                                        <p:cTn id="61" dur="1" fill="hold">
                                          <p:stCondLst>
                                            <p:cond delay="0"/>
                                          </p:stCondLst>
                                        </p:cTn>
                                        <p:tgtEl>
                                          <p:spTgt spid="657"/>
                                        </p:tgtEl>
                                        <p:attrNameLst>
                                          <p:attrName>style.visibility</p:attrName>
                                        </p:attrNameLst>
                                      </p:cBhvr>
                                      <p:to>
                                        <p:strVal val="visible"/>
                                      </p:to>
                                    </p:set>
                                    <p:animEffect transition="in" filter="fade">
                                      <p:cBhvr>
                                        <p:cTn id="62" dur="10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4"/>
          <p:cNvSpPr txBox="1">
            <a:spLocks noGrp="1"/>
          </p:cNvSpPr>
          <p:nvPr>
            <p:ph type="body" idx="2"/>
          </p:nvPr>
        </p:nvSpPr>
        <p:spPr>
          <a:xfrm>
            <a:off x="589416" y="2370818"/>
            <a:ext cx="2128200" cy="3118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1000"/>
              </a:spcBef>
              <a:spcAft>
                <a:spcPts val="0"/>
              </a:spcAft>
              <a:buSzPts val="1350"/>
              <a:buChar char="▪"/>
            </a:pPr>
            <a:r>
              <a:rPr lang="en-US"/>
              <a:t>Discover use-cases, and tie to Key Stakeholders</a:t>
            </a:r>
            <a:endParaRPr/>
          </a:p>
          <a:p>
            <a:pPr marL="228600" lvl="0" indent="-228600" algn="l" rtl="0">
              <a:lnSpc>
                <a:spcPct val="90000"/>
              </a:lnSpc>
              <a:spcBef>
                <a:spcPts val="1000"/>
              </a:spcBef>
              <a:spcAft>
                <a:spcPts val="0"/>
              </a:spcAft>
              <a:buSzPts val="1350"/>
              <a:buChar char="▪"/>
            </a:pPr>
            <a:r>
              <a:rPr lang="en-US"/>
              <a:t>Quantify total solution value</a:t>
            </a:r>
            <a:endParaRPr/>
          </a:p>
          <a:p>
            <a:pPr marL="228600" lvl="0" indent="-228600" algn="l" rtl="0">
              <a:lnSpc>
                <a:spcPct val="90000"/>
              </a:lnSpc>
              <a:spcBef>
                <a:spcPts val="1000"/>
              </a:spcBef>
              <a:spcAft>
                <a:spcPts val="0"/>
              </a:spcAft>
              <a:buSzPts val="1350"/>
              <a:buChar char="▪"/>
            </a:pPr>
            <a:r>
              <a:rPr lang="en-US"/>
              <a:t>Use-case priorities </a:t>
            </a:r>
            <a:endParaRPr/>
          </a:p>
          <a:p>
            <a:pPr marL="228600" lvl="0" indent="-228600" algn="l" rtl="0">
              <a:lnSpc>
                <a:spcPct val="90000"/>
              </a:lnSpc>
              <a:spcBef>
                <a:spcPts val="1000"/>
              </a:spcBef>
              <a:spcAft>
                <a:spcPts val="0"/>
              </a:spcAft>
              <a:buSzPts val="1350"/>
              <a:buChar char="▪"/>
            </a:pPr>
            <a:r>
              <a:rPr lang="en-US"/>
              <a:t>Convert consumption estimates to total Demand Capacity</a:t>
            </a:r>
            <a:endParaRPr/>
          </a:p>
        </p:txBody>
      </p:sp>
      <p:sp>
        <p:nvSpPr>
          <p:cNvPr id="663" name="Google Shape;663;p14"/>
          <p:cNvSpPr txBox="1">
            <a:spLocks noGrp="1"/>
          </p:cNvSpPr>
          <p:nvPr>
            <p:ph type="body" idx="5"/>
          </p:nvPr>
        </p:nvSpPr>
        <p:spPr>
          <a:xfrm>
            <a:off x="9437641" y="2525258"/>
            <a:ext cx="2128200" cy="3118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1350"/>
              <a:buChar char="▪"/>
            </a:pPr>
            <a:r>
              <a:rPr lang="en-US" dirty="0"/>
              <a:t>Maintain up-to-date Consumption Plan</a:t>
            </a:r>
            <a:endParaRPr dirty="0"/>
          </a:p>
          <a:p>
            <a:pPr marL="228600" lvl="0" indent="-228600" algn="l" rtl="0">
              <a:lnSpc>
                <a:spcPct val="90000"/>
              </a:lnSpc>
              <a:spcBef>
                <a:spcPts val="1000"/>
              </a:spcBef>
              <a:spcAft>
                <a:spcPts val="0"/>
              </a:spcAft>
              <a:buSzPts val="1350"/>
              <a:buChar char="▪"/>
            </a:pPr>
            <a:r>
              <a:rPr lang="en-US" dirty="0"/>
              <a:t>Comparing forecasted and actual values, and alert as needed</a:t>
            </a:r>
            <a:endParaRPr dirty="0"/>
          </a:p>
        </p:txBody>
      </p:sp>
      <p:sp>
        <p:nvSpPr>
          <p:cNvPr id="664" name="Google Shape;664;p14"/>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1"/>
              </a:buClr>
              <a:buSzPts val="4000"/>
              <a:buFont typeface="Barlow"/>
              <a:buNone/>
            </a:pPr>
            <a:r>
              <a:rPr lang="en-US" sz="3950"/>
              <a:t>Responsibilities by Role</a:t>
            </a:r>
            <a:endParaRPr sz="3950"/>
          </a:p>
        </p:txBody>
      </p:sp>
      <p:sp>
        <p:nvSpPr>
          <p:cNvPr id="665" name="Google Shape;665;p14"/>
          <p:cNvSpPr txBox="1">
            <a:spLocks noGrp="1"/>
          </p:cNvSpPr>
          <p:nvPr>
            <p:ph type="body" idx="3"/>
          </p:nvPr>
        </p:nvSpPr>
        <p:spPr>
          <a:xfrm>
            <a:off x="460979" y="1852145"/>
            <a:ext cx="24447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Account Executive</a:t>
            </a:r>
            <a:endParaRPr/>
          </a:p>
        </p:txBody>
      </p:sp>
      <p:sp>
        <p:nvSpPr>
          <p:cNvPr id="666" name="Google Shape;666;p14"/>
          <p:cNvSpPr txBox="1">
            <a:spLocks noGrp="1"/>
          </p:cNvSpPr>
          <p:nvPr>
            <p:ph type="body" idx="4"/>
          </p:nvPr>
        </p:nvSpPr>
        <p:spPr>
          <a:xfrm>
            <a:off x="3400475" y="1852325"/>
            <a:ext cx="24447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Solution Architect</a:t>
            </a:r>
            <a:endParaRPr/>
          </a:p>
        </p:txBody>
      </p:sp>
      <p:sp>
        <p:nvSpPr>
          <p:cNvPr id="667" name="Google Shape;667;p14"/>
          <p:cNvSpPr txBox="1">
            <a:spLocks noGrp="1"/>
          </p:cNvSpPr>
          <p:nvPr>
            <p:ph type="body" idx="7"/>
          </p:nvPr>
        </p:nvSpPr>
        <p:spPr>
          <a:xfrm>
            <a:off x="6468332" y="2270045"/>
            <a:ext cx="2128200" cy="3118500"/>
          </a:xfrm>
          <a:prstGeom prst="rect">
            <a:avLst/>
          </a:prstGeom>
          <a:noFill/>
          <a:ln>
            <a:noFill/>
          </a:ln>
        </p:spPr>
        <p:txBody>
          <a:bodyPr spcFirstLastPara="1" wrap="square" lIns="0" tIns="45700" rIns="0" bIns="45700" anchor="ctr" anchorCtr="0">
            <a:noAutofit/>
          </a:bodyPr>
          <a:lstStyle/>
          <a:p>
            <a:pPr marL="0" lvl="0" indent="0" algn="ctr" rtl="0">
              <a:lnSpc>
                <a:spcPct val="90000"/>
              </a:lnSpc>
              <a:spcBef>
                <a:spcPts val="0"/>
              </a:spcBef>
              <a:spcAft>
                <a:spcPts val="0"/>
              </a:spcAft>
              <a:buSzPts val="1350"/>
              <a:buNone/>
            </a:pPr>
            <a:r>
              <a:rPr lang="en-US" dirty="0">
                <a:solidFill>
                  <a:srgbClr val="E06666"/>
                </a:solidFill>
              </a:rPr>
              <a:t>Ultimately responsible for consumption (cloud costs too!) </a:t>
            </a:r>
            <a:br>
              <a:rPr lang="en-US" dirty="0">
                <a:solidFill>
                  <a:srgbClr val="E06666"/>
                </a:solidFill>
              </a:rPr>
            </a:br>
            <a:br>
              <a:rPr lang="en-US" dirty="0">
                <a:solidFill>
                  <a:srgbClr val="E06666"/>
                </a:solidFill>
              </a:rPr>
            </a:br>
            <a:r>
              <a:rPr lang="en-US" dirty="0">
                <a:solidFill>
                  <a:srgbClr val="E06666"/>
                </a:solidFill>
              </a:rPr>
              <a:t>If they know where the numbers came from, they will own it, and they will defend it!</a:t>
            </a:r>
            <a:endParaRPr dirty="0">
              <a:solidFill>
                <a:srgbClr val="E06666"/>
              </a:solidFill>
            </a:endParaRPr>
          </a:p>
        </p:txBody>
      </p:sp>
      <p:sp>
        <p:nvSpPr>
          <p:cNvPr id="668" name="Google Shape;668;p14"/>
          <p:cNvSpPr txBox="1">
            <a:spLocks noGrp="1"/>
          </p:cNvSpPr>
          <p:nvPr>
            <p:ph type="body" idx="3"/>
          </p:nvPr>
        </p:nvSpPr>
        <p:spPr>
          <a:xfrm>
            <a:off x="9279479" y="1852145"/>
            <a:ext cx="24447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CSE</a:t>
            </a:r>
            <a:endParaRPr/>
          </a:p>
        </p:txBody>
      </p:sp>
      <p:sp>
        <p:nvSpPr>
          <p:cNvPr id="669" name="Google Shape;669;p14"/>
          <p:cNvSpPr txBox="1">
            <a:spLocks noGrp="1"/>
          </p:cNvSpPr>
          <p:nvPr>
            <p:ph type="body" idx="3"/>
          </p:nvPr>
        </p:nvSpPr>
        <p:spPr>
          <a:xfrm>
            <a:off x="6339979" y="1852145"/>
            <a:ext cx="24447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Customer</a:t>
            </a:r>
            <a:endParaRPr/>
          </a:p>
        </p:txBody>
      </p:sp>
      <p:sp>
        <p:nvSpPr>
          <p:cNvPr id="670" name="Google Shape;670;p14"/>
          <p:cNvSpPr txBox="1">
            <a:spLocks noGrp="1"/>
          </p:cNvSpPr>
          <p:nvPr>
            <p:ph type="body" idx="2"/>
          </p:nvPr>
        </p:nvSpPr>
        <p:spPr>
          <a:xfrm>
            <a:off x="3558725" y="2530222"/>
            <a:ext cx="2128200" cy="3118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1350"/>
              <a:buChar char="▪"/>
            </a:pPr>
            <a:r>
              <a:rPr lang="en-US" dirty="0"/>
              <a:t>Gather technical demand info during sales stages</a:t>
            </a:r>
            <a:endParaRPr dirty="0"/>
          </a:p>
          <a:p>
            <a:pPr marL="228600" lvl="0" indent="-228600" algn="l" rtl="0">
              <a:lnSpc>
                <a:spcPct val="90000"/>
              </a:lnSpc>
              <a:spcBef>
                <a:spcPts val="1000"/>
              </a:spcBef>
              <a:spcAft>
                <a:spcPts val="0"/>
              </a:spcAft>
              <a:buSzPts val="1350"/>
              <a:buChar char="▪"/>
            </a:pPr>
            <a:r>
              <a:rPr lang="en-US" dirty="0"/>
              <a:t>Develop and validate use case consumption estimates alongside customer</a:t>
            </a:r>
            <a:endParaRPr dirty="0"/>
          </a:p>
        </p:txBody>
      </p:sp>
      <p:sp>
        <p:nvSpPr>
          <p:cNvPr id="671" name="Google Shape;671;p14"/>
          <p:cNvSpPr txBox="1"/>
          <p:nvPr/>
        </p:nvSpPr>
        <p:spPr>
          <a:xfrm>
            <a:off x="460375" y="1142999"/>
            <a:ext cx="11247000" cy="6402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1B5161"/>
                </a:solidFill>
                <a:latin typeface="Barlow"/>
                <a:ea typeface="Barlow"/>
                <a:cs typeface="Barlow"/>
                <a:sym typeface="Barlow"/>
              </a:rPr>
              <a:t>When it comes to consumption planning, everyone has a part to play</a:t>
            </a:r>
            <a:endParaRPr sz="2000" b="0" i="0" u="none" strike="noStrike" cap="none">
              <a:solidFill>
                <a:srgbClr val="1B516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5"/>
          <p:cNvSpPr txBox="1"/>
          <p:nvPr/>
        </p:nvSpPr>
        <p:spPr>
          <a:xfrm>
            <a:off x="460375" y="1142999"/>
            <a:ext cx="11247000" cy="6402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1B5161"/>
                </a:solidFill>
                <a:latin typeface="Barlow"/>
                <a:ea typeface="Barlow"/>
                <a:cs typeface="Barlow"/>
                <a:sym typeface="Barlow"/>
              </a:rPr>
              <a:t>Three-Phased Approach</a:t>
            </a:r>
            <a:endParaRPr sz="2000" b="0" i="0" u="none" strike="noStrike" cap="none">
              <a:solidFill>
                <a:srgbClr val="1B5161"/>
              </a:solidFill>
              <a:latin typeface="Barlow"/>
              <a:ea typeface="Barlow"/>
              <a:cs typeface="Barlow"/>
              <a:sym typeface="Barlow"/>
            </a:endParaRPr>
          </a:p>
        </p:txBody>
      </p:sp>
      <p:sp>
        <p:nvSpPr>
          <p:cNvPr id="677" name="Google Shape;677;p1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1"/>
              </a:buClr>
              <a:buSzPts val="4000"/>
              <a:buFont typeface="Barlow"/>
              <a:buNone/>
            </a:pPr>
            <a:r>
              <a:rPr lang="en-US" dirty="0"/>
              <a:t>DBU Estimating</a:t>
            </a:r>
            <a:endParaRPr dirty="0"/>
          </a:p>
        </p:txBody>
      </p:sp>
      <p:sp>
        <p:nvSpPr>
          <p:cNvPr id="678" name="Google Shape;678;p15"/>
          <p:cNvSpPr txBox="1">
            <a:spLocks noGrp="1"/>
          </p:cNvSpPr>
          <p:nvPr>
            <p:ph type="body" idx="1"/>
          </p:nvPr>
        </p:nvSpPr>
        <p:spPr>
          <a:xfrm>
            <a:off x="619241" y="2331546"/>
            <a:ext cx="3078000" cy="31197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1350"/>
              <a:buChar char="▪"/>
            </a:pPr>
            <a:r>
              <a:rPr lang="en-US"/>
              <a:t>Based on early information data &amp; discovery</a:t>
            </a:r>
            <a:endParaRPr/>
          </a:p>
          <a:p>
            <a:pPr marL="0" lvl="0" indent="0" algn="l" rtl="0">
              <a:lnSpc>
                <a:spcPct val="90000"/>
              </a:lnSpc>
              <a:spcBef>
                <a:spcPts val="0"/>
              </a:spcBef>
              <a:spcAft>
                <a:spcPts val="0"/>
              </a:spcAft>
              <a:buSzPts val="1350"/>
              <a:buNone/>
            </a:pPr>
            <a:endParaRPr/>
          </a:p>
          <a:p>
            <a:pPr marL="228600" lvl="0" indent="-228600" algn="l" rtl="0">
              <a:lnSpc>
                <a:spcPct val="90000"/>
              </a:lnSpc>
              <a:spcBef>
                <a:spcPts val="0"/>
              </a:spcBef>
              <a:spcAft>
                <a:spcPts val="0"/>
              </a:spcAft>
              <a:buSzPts val="1350"/>
              <a:buChar char="▪"/>
            </a:pPr>
            <a:r>
              <a:rPr lang="en-US"/>
              <a:t>Rough estimate (wide error bars) commonly used to determine whether to pursue an opportunity</a:t>
            </a:r>
            <a:endParaRPr/>
          </a:p>
          <a:p>
            <a:pPr marL="0" lvl="0" indent="0" algn="l" rtl="0">
              <a:lnSpc>
                <a:spcPct val="90000"/>
              </a:lnSpc>
              <a:spcBef>
                <a:spcPts val="0"/>
              </a:spcBef>
              <a:spcAft>
                <a:spcPts val="0"/>
              </a:spcAft>
              <a:buSzPts val="1350"/>
              <a:buNone/>
            </a:pPr>
            <a:endParaRPr/>
          </a:p>
          <a:p>
            <a:pPr marL="228600" lvl="0" indent="-228600" algn="l" rtl="0">
              <a:lnSpc>
                <a:spcPct val="90000"/>
              </a:lnSpc>
              <a:spcBef>
                <a:spcPts val="0"/>
              </a:spcBef>
              <a:spcAft>
                <a:spcPts val="0"/>
              </a:spcAft>
              <a:buSzPts val="1350"/>
              <a:buChar char="▪"/>
            </a:pPr>
            <a:r>
              <a:rPr lang="en-US"/>
              <a:t>Generally not shared with client</a:t>
            </a:r>
            <a:endParaRPr/>
          </a:p>
        </p:txBody>
      </p:sp>
      <p:sp>
        <p:nvSpPr>
          <p:cNvPr id="679" name="Google Shape;679;p15"/>
          <p:cNvSpPr txBox="1">
            <a:spLocks noGrp="1"/>
          </p:cNvSpPr>
          <p:nvPr>
            <p:ph type="body" idx="2"/>
          </p:nvPr>
        </p:nvSpPr>
        <p:spPr>
          <a:xfrm>
            <a:off x="4579931" y="2333168"/>
            <a:ext cx="3078000" cy="3118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1350"/>
              <a:buChar char="▪"/>
            </a:pPr>
            <a:r>
              <a:rPr lang="en-US" dirty="0"/>
              <a:t>Detailed templates provide more accurate estimates than T-Shirt method</a:t>
            </a:r>
            <a:br>
              <a:rPr lang="en-US" dirty="0"/>
            </a:br>
            <a:endParaRPr dirty="0"/>
          </a:p>
          <a:p>
            <a:pPr marL="228600" lvl="0" indent="-228600" algn="l" rtl="0">
              <a:lnSpc>
                <a:spcPct val="90000"/>
              </a:lnSpc>
              <a:spcBef>
                <a:spcPts val="0"/>
              </a:spcBef>
              <a:spcAft>
                <a:spcPts val="0"/>
              </a:spcAft>
              <a:buSzPts val="1350"/>
              <a:buChar char="▪"/>
            </a:pPr>
            <a:r>
              <a:rPr lang="en-US" dirty="0"/>
              <a:t>Use technical methods</a:t>
            </a:r>
            <a:br>
              <a:rPr lang="en-US" dirty="0"/>
            </a:br>
            <a:r>
              <a:rPr lang="en-US" dirty="0"/>
              <a:t>(e.g. POC’s) to validate info gathered in Phase 1 and develop higher-confidence DBU Estimates</a:t>
            </a:r>
            <a:endParaRPr dirty="0"/>
          </a:p>
          <a:p>
            <a:pPr marL="228600" lvl="0" indent="-228600" algn="l" rtl="0">
              <a:lnSpc>
                <a:spcPct val="90000"/>
              </a:lnSpc>
              <a:spcBef>
                <a:spcPts val="1000"/>
              </a:spcBef>
              <a:spcAft>
                <a:spcPts val="0"/>
              </a:spcAft>
              <a:buSzPts val="1350"/>
              <a:buChar char="▪"/>
            </a:pPr>
            <a:r>
              <a:rPr lang="en-US" dirty="0"/>
              <a:t>Empirically-derived numbers </a:t>
            </a:r>
            <a:endParaRPr dirty="0"/>
          </a:p>
        </p:txBody>
      </p:sp>
      <p:sp>
        <p:nvSpPr>
          <p:cNvPr id="680" name="Google Shape;680;p15"/>
          <p:cNvSpPr txBox="1">
            <a:spLocks noGrp="1"/>
          </p:cNvSpPr>
          <p:nvPr>
            <p:ph type="body" idx="3"/>
          </p:nvPr>
        </p:nvSpPr>
        <p:spPr>
          <a:xfrm>
            <a:off x="4421670" y="1744507"/>
            <a:ext cx="33843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2. Technically Tested Demand</a:t>
            </a:r>
            <a:endParaRPr/>
          </a:p>
        </p:txBody>
      </p:sp>
      <p:sp>
        <p:nvSpPr>
          <p:cNvPr id="681" name="Google Shape;681;p15"/>
          <p:cNvSpPr txBox="1">
            <a:spLocks noGrp="1"/>
          </p:cNvSpPr>
          <p:nvPr>
            <p:ph type="body" idx="4"/>
          </p:nvPr>
        </p:nvSpPr>
        <p:spPr>
          <a:xfrm>
            <a:off x="460978" y="1744507"/>
            <a:ext cx="3631627"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dirty="0"/>
              <a:t>1. T-Shirt Sizing / Info Gathering</a:t>
            </a:r>
            <a:endParaRPr dirty="0"/>
          </a:p>
        </p:txBody>
      </p:sp>
      <p:sp>
        <p:nvSpPr>
          <p:cNvPr id="682" name="Google Shape;682;p15"/>
          <p:cNvSpPr txBox="1">
            <a:spLocks noGrp="1"/>
          </p:cNvSpPr>
          <p:nvPr>
            <p:ph type="body" idx="5"/>
          </p:nvPr>
        </p:nvSpPr>
        <p:spPr>
          <a:xfrm>
            <a:off x="8497107" y="2333168"/>
            <a:ext cx="3078000" cy="3118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1350"/>
              <a:buChar char="▪"/>
            </a:pPr>
            <a:r>
              <a:rPr lang="en-US"/>
              <a:t>Includes Technically </a:t>
            </a:r>
            <a:br>
              <a:rPr lang="en-US"/>
            </a:br>
            <a:r>
              <a:rPr lang="en-US"/>
              <a:t>Tested Demand estimates</a:t>
            </a:r>
            <a:br>
              <a:rPr lang="en-US"/>
            </a:br>
            <a:br>
              <a:rPr lang="en-US"/>
            </a:br>
            <a:r>
              <a:rPr lang="en-US"/>
              <a:t>PLUS</a:t>
            </a:r>
            <a:br>
              <a:rPr lang="en-US"/>
            </a:br>
            <a:br>
              <a:rPr lang="en-US"/>
            </a:br>
            <a:r>
              <a:rPr lang="en-US"/>
              <a:t>DBUs associated with future use-cases that haven’t been technically validated</a:t>
            </a:r>
            <a:endParaRPr/>
          </a:p>
        </p:txBody>
      </p:sp>
      <p:sp>
        <p:nvSpPr>
          <p:cNvPr id="683" name="Google Shape;683;p15"/>
          <p:cNvSpPr txBox="1">
            <a:spLocks noGrp="1"/>
          </p:cNvSpPr>
          <p:nvPr>
            <p:ph type="body" idx="3"/>
          </p:nvPr>
        </p:nvSpPr>
        <p:spPr>
          <a:xfrm>
            <a:off x="8343945" y="1744507"/>
            <a:ext cx="3384300" cy="417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3. Total Demand Estimate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6"/>
          <p:cNvSpPr txBox="1">
            <a:spLocks noGrp="1"/>
          </p:cNvSpPr>
          <p:nvPr>
            <p:ph type="title"/>
          </p:nvPr>
        </p:nvSpPr>
        <p:spPr>
          <a:xfrm>
            <a:off x="457200" y="228600"/>
            <a:ext cx="74838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DBU Estimating - Phase 1</a:t>
            </a:r>
            <a:endParaRPr/>
          </a:p>
        </p:txBody>
      </p:sp>
      <p:sp>
        <p:nvSpPr>
          <p:cNvPr id="690" name="Google Shape;690;p16"/>
          <p:cNvSpPr txBox="1">
            <a:spLocks noGrp="1"/>
          </p:cNvSpPr>
          <p:nvPr>
            <p:ph type="body" idx="2"/>
          </p:nvPr>
        </p:nvSpPr>
        <p:spPr>
          <a:xfrm>
            <a:off x="459313" y="1143000"/>
            <a:ext cx="74838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T-Shirt Sizing</a:t>
            </a:r>
            <a:endParaRPr/>
          </a:p>
        </p:txBody>
      </p:sp>
      <p:graphicFrame>
        <p:nvGraphicFramePr>
          <p:cNvPr id="691" name="Google Shape;691;p16"/>
          <p:cNvGraphicFramePr/>
          <p:nvPr/>
        </p:nvGraphicFramePr>
        <p:xfrm>
          <a:off x="952500" y="2387075"/>
          <a:ext cx="10287000" cy="3363445"/>
        </p:xfrm>
        <a:graphic>
          <a:graphicData uri="http://schemas.openxmlformats.org/drawingml/2006/table">
            <a:tbl>
              <a:tblPr>
                <a:noFill/>
                <a:tableStyleId>{92FD0A1F-5F6F-489C-A1B1-9CE411323F30}</a:tableStyleId>
              </a:tblPr>
              <a:tblGrid>
                <a:gridCol w="1882875">
                  <a:extLst>
                    <a:ext uri="{9D8B030D-6E8A-4147-A177-3AD203B41FA5}">
                      <a16:colId xmlns:a16="http://schemas.microsoft.com/office/drawing/2014/main" val="20000"/>
                    </a:ext>
                  </a:extLst>
                </a:gridCol>
                <a:gridCol w="84041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Description</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Initial estimation at projected consumption for a customer based on limited available data to decide if it’s a “small, medium, large, extra-large environment”</a:t>
                      </a:r>
                      <a:endParaRPr sz="1400" u="none" strike="noStrike" cap="none">
                        <a:latin typeface="Barlow"/>
                        <a:ea typeface="Barlow"/>
                        <a:cs typeface="Barlow"/>
                        <a:sym typeface="Barlow"/>
                      </a:endParaRPr>
                    </a:p>
                    <a:p>
                      <a:pPr marL="0" marR="0" lvl="0" indent="0" algn="l" rtl="0">
                        <a:lnSpc>
                          <a:spcPct val="115000"/>
                        </a:lnSpc>
                        <a:spcBef>
                          <a:spcPts val="0"/>
                        </a:spcBef>
                        <a:spcAft>
                          <a:spcPts val="0"/>
                        </a:spcAft>
                        <a:buClr>
                          <a:srgbClr val="000000"/>
                        </a:buClr>
                        <a:buSzPts val="1400"/>
                        <a:buFont typeface="Arial"/>
                        <a:buNone/>
                      </a:pPr>
                      <a:endParaRPr sz="1400" u="none" strike="noStrike" cap="none">
                        <a:latin typeface="Barlow"/>
                        <a:ea typeface="Barlow"/>
                        <a:cs typeface="Barlow"/>
                        <a:sym typeface="Barlow"/>
                      </a:endParaRPr>
                    </a:p>
                    <a:p>
                      <a:pPr marL="0" marR="0" lvl="0" indent="0" algn="l" rtl="0">
                        <a:lnSpc>
                          <a:spcPct val="115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Limited data might include early use-case info, number of users or jobs, and data volumes</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Sales Stages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Discovery, Validation</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Level of Effort</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  </a:t>
                      </a:r>
                      <a:r>
                        <a:rPr lang="en-US" sz="1400" b="1" u="none" strike="noStrike" cap="none">
                          <a:latin typeface="Barlow"/>
                          <a:ea typeface="Barlow"/>
                          <a:cs typeface="Barlow"/>
                          <a:sym typeface="Barlow"/>
                        </a:rPr>
                        <a:t>LOW</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Accuracy</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  </a:t>
                      </a:r>
                      <a:r>
                        <a:rPr lang="en-US" sz="1400" b="1" u="none" strike="noStrike" cap="none">
                          <a:latin typeface="Barlow"/>
                          <a:ea typeface="Barlow"/>
                          <a:cs typeface="Barlow"/>
                          <a:sym typeface="Barlow"/>
                        </a:rPr>
                        <a:t>LOW</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Other Notes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latin typeface="Barlow"/>
                          <a:ea typeface="Barlow"/>
                          <a:cs typeface="Barlow"/>
                          <a:sym typeface="Barlow"/>
                        </a:rPr>
                        <a:t>“If someone walks into a Ferrari dealership with $50 to their name, they may not be a hot lead.”</a:t>
                      </a:r>
                      <a:br>
                        <a:rPr lang="en-US" sz="1400" u="none" strike="noStrike" cap="none" dirty="0">
                          <a:latin typeface="Barlow"/>
                          <a:ea typeface="Barlow"/>
                          <a:cs typeface="Barlow"/>
                          <a:sym typeface="Barlow"/>
                        </a:rPr>
                      </a:br>
                      <a:br>
                        <a:rPr lang="en-US" sz="1400" u="none" strike="noStrike" cap="none" dirty="0">
                          <a:latin typeface="Barlow"/>
                          <a:ea typeface="Barlow"/>
                          <a:cs typeface="Barlow"/>
                          <a:sym typeface="Barlow"/>
                        </a:rPr>
                      </a:br>
                      <a:r>
                        <a:rPr lang="en-US" sz="1400" u="none" strike="noStrike" cap="none" dirty="0">
                          <a:latin typeface="Barlow"/>
                          <a:ea typeface="Barlow"/>
                          <a:cs typeface="Barlow"/>
                          <a:sym typeface="Barlow"/>
                        </a:rPr>
                        <a:t>Typically not shared with customers directly, but used to qualify in (or out) an opportunity</a:t>
                      </a:r>
                      <a:endParaRPr sz="1400" u="none" strike="noStrike" cap="none" dirty="0">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latin typeface="Barlow"/>
                          <a:ea typeface="Barlow"/>
                          <a:cs typeface="Barlow"/>
                          <a:sym typeface="Barlow"/>
                        </a:rPr>
                        <a:t>Be sure to consider business value too!</a:t>
                      </a:r>
                      <a:endParaRPr sz="1400" u="none" strike="noStrike" cap="none" dirty="0">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bl>
          </a:graphicData>
        </a:graphic>
      </p:graphicFrame>
      <p:sp>
        <p:nvSpPr>
          <p:cNvPr id="692" name="Google Shape;692;p16"/>
          <p:cNvSpPr/>
          <p:nvPr/>
        </p:nvSpPr>
        <p:spPr>
          <a:xfrm>
            <a:off x="10113400" y="228600"/>
            <a:ext cx="1638600" cy="1638600"/>
          </a:xfrm>
          <a:prstGeom prst="ellipse">
            <a:avLst/>
          </a:prstGeom>
          <a:solidFill>
            <a:srgbClr val="9EB7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0"/>
              <a:buFont typeface="Arial"/>
              <a:buNone/>
            </a:pPr>
            <a:r>
              <a:rPr lang="en-US" sz="7000" b="1" i="0" u="none" strike="noStrike" cap="none">
                <a:solidFill>
                  <a:srgbClr val="000000"/>
                </a:solidFill>
                <a:latin typeface="Barlow"/>
                <a:ea typeface="Barlow"/>
                <a:cs typeface="Barlow"/>
                <a:sym typeface="Barlow"/>
              </a:rPr>
              <a:t>1</a:t>
            </a:r>
            <a:endParaRPr sz="7000" b="1" i="0" u="none" strike="noStrike" cap="none">
              <a:solidFill>
                <a:srgbClr val="000000"/>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7"/>
          <p:cNvSpPr txBox="1">
            <a:spLocks noGrp="1"/>
          </p:cNvSpPr>
          <p:nvPr>
            <p:ph type="title"/>
          </p:nvPr>
        </p:nvSpPr>
        <p:spPr>
          <a:xfrm>
            <a:off x="457200" y="228600"/>
            <a:ext cx="69630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DBU Estimating - Phase 2</a:t>
            </a:r>
            <a:endParaRPr/>
          </a:p>
        </p:txBody>
      </p:sp>
      <p:sp>
        <p:nvSpPr>
          <p:cNvPr id="699" name="Google Shape;699;p17"/>
          <p:cNvSpPr txBox="1">
            <a:spLocks noGrp="1"/>
          </p:cNvSpPr>
          <p:nvPr>
            <p:ph type="body" idx="2"/>
          </p:nvPr>
        </p:nvSpPr>
        <p:spPr>
          <a:xfrm>
            <a:off x="459166" y="1143000"/>
            <a:ext cx="69630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Technically Tested Demand</a:t>
            </a:r>
            <a:endParaRPr/>
          </a:p>
        </p:txBody>
      </p:sp>
      <p:graphicFrame>
        <p:nvGraphicFramePr>
          <p:cNvPr id="700" name="Google Shape;700;p17"/>
          <p:cNvGraphicFramePr/>
          <p:nvPr/>
        </p:nvGraphicFramePr>
        <p:xfrm>
          <a:off x="952500" y="2387075"/>
          <a:ext cx="10287000" cy="2872717"/>
        </p:xfrm>
        <a:graphic>
          <a:graphicData uri="http://schemas.openxmlformats.org/drawingml/2006/table">
            <a:tbl>
              <a:tblPr>
                <a:noFill/>
                <a:tableStyleId>{92FD0A1F-5F6F-489C-A1B1-9CE411323F30}</a:tableStyleId>
              </a:tblPr>
              <a:tblGrid>
                <a:gridCol w="1882875">
                  <a:extLst>
                    <a:ext uri="{9D8B030D-6E8A-4147-A177-3AD203B41FA5}">
                      <a16:colId xmlns:a16="http://schemas.microsoft.com/office/drawing/2014/main" val="20000"/>
                    </a:ext>
                  </a:extLst>
                </a:gridCol>
                <a:gridCol w="84041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Description</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Using technical means to provide higher confidence levels to initial DBU estimates; likely includes a POC, or a technical validation (e.g. profiling existing workloads on customers’ current solution)</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Sales Stages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POC Scoping, Evaluation</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Level of Effort</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  </a:t>
                      </a:r>
                      <a:r>
                        <a:rPr lang="en-US" sz="1400" b="1" u="none" strike="noStrike" cap="none">
                          <a:latin typeface="Barlow"/>
                          <a:ea typeface="Barlow"/>
                          <a:cs typeface="Barlow"/>
                          <a:sym typeface="Barlow"/>
                        </a:rPr>
                        <a:t>MEDIUM</a:t>
                      </a:r>
                      <a:r>
                        <a:rPr lang="en-US" sz="1400" u="none" strike="noStrike" cap="none">
                          <a:latin typeface="Barlow"/>
                          <a:ea typeface="Barlow"/>
                          <a:cs typeface="Barlow"/>
                          <a:sym typeface="Barlow"/>
                        </a:rPr>
                        <a:t> to </a:t>
                      </a:r>
                      <a:r>
                        <a:rPr lang="en-US" sz="1400" b="1" u="none" strike="noStrike" cap="none">
                          <a:latin typeface="Barlow"/>
                          <a:ea typeface="Barlow"/>
                          <a:cs typeface="Barlow"/>
                          <a:sym typeface="Barlow"/>
                        </a:rPr>
                        <a:t>HIGH</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Accuracy</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  </a:t>
                      </a:r>
                      <a:r>
                        <a:rPr lang="en-US" sz="1400" b="1" u="none" strike="noStrike" cap="none">
                          <a:latin typeface="Barlow"/>
                          <a:ea typeface="Barlow"/>
                          <a:cs typeface="Barlow"/>
                          <a:sym typeface="Barlow"/>
                        </a:rPr>
                        <a:t>HIGH</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Other Notes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Try to find the highest value use-cases to prove out to the customer</a:t>
                      </a:r>
                      <a:br>
                        <a:rPr lang="en-US" sz="1400" u="none" strike="noStrike" cap="none">
                          <a:latin typeface="Barlow"/>
                          <a:ea typeface="Barlow"/>
                          <a:cs typeface="Barlow"/>
                          <a:sym typeface="Barlow"/>
                        </a:rPr>
                      </a:br>
                      <a:br>
                        <a:rPr lang="en-US" sz="1400" u="none" strike="noStrike" cap="none">
                          <a:latin typeface="Barlow"/>
                          <a:ea typeface="Barlow"/>
                          <a:cs typeface="Barlow"/>
                          <a:sym typeface="Barlow"/>
                        </a:rPr>
                      </a:br>
                      <a:r>
                        <a:rPr lang="en-US" sz="1400" u="none" strike="noStrike" cap="none">
                          <a:latin typeface="Barlow"/>
                          <a:ea typeface="Barlow"/>
                          <a:cs typeface="Barlow"/>
                          <a:sym typeface="Barlow"/>
                        </a:rPr>
                        <a:t>Analogous estimating is another method to consider instead of a full-fledged POC (which are time-consuming, and may delay your deal)</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bl>
          </a:graphicData>
        </a:graphic>
      </p:graphicFrame>
      <p:sp>
        <p:nvSpPr>
          <p:cNvPr id="701" name="Google Shape;701;p17"/>
          <p:cNvSpPr/>
          <p:nvPr/>
        </p:nvSpPr>
        <p:spPr>
          <a:xfrm>
            <a:off x="10113400" y="228600"/>
            <a:ext cx="1638600" cy="1638600"/>
          </a:xfrm>
          <a:prstGeom prst="ellipse">
            <a:avLst/>
          </a:prstGeom>
          <a:solidFill>
            <a:srgbClr val="1B51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0"/>
              <a:buFont typeface="Arial"/>
              <a:buNone/>
            </a:pPr>
            <a:r>
              <a:rPr lang="en-US" sz="7000" b="1" i="0" u="none" strike="noStrike" cap="none">
                <a:solidFill>
                  <a:srgbClr val="FFFFFF"/>
                </a:solidFill>
                <a:latin typeface="Barlow"/>
                <a:ea typeface="Barlow"/>
                <a:cs typeface="Barlow"/>
                <a:sym typeface="Barlow"/>
              </a:rPr>
              <a:t>2</a:t>
            </a:r>
            <a:endParaRPr sz="7000" b="1" i="0" u="none" strike="noStrike" cap="none">
              <a:solidFill>
                <a:srgbClr val="FFFFFF"/>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8"/>
          <p:cNvSpPr txBox="1">
            <a:spLocks noGrp="1"/>
          </p:cNvSpPr>
          <p:nvPr>
            <p:ph type="title"/>
          </p:nvPr>
        </p:nvSpPr>
        <p:spPr>
          <a:xfrm>
            <a:off x="457200" y="228600"/>
            <a:ext cx="68328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DBU Estimating - Phase 3</a:t>
            </a:r>
            <a:endParaRPr/>
          </a:p>
        </p:txBody>
      </p:sp>
      <p:sp>
        <p:nvSpPr>
          <p:cNvPr id="708" name="Google Shape;708;p18"/>
          <p:cNvSpPr txBox="1">
            <a:spLocks noGrp="1"/>
          </p:cNvSpPr>
          <p:nvPr>
            <p:ph type="body" idx="2"/>
          </p:nvPr>
        </p:nvSpPr>
        <p:spPr>
          <a:xfrm>
            <a:off x="459129" y="1143000"/>
            <a:ext cx="68328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Total Demand Estimate</a:t>
            </a:r>
            <a:endParaRPr/>
          </a:p>
        </p:txBody>
      </p:sp>
      <p:graphicFrame>
        <p:nvGraphicFramePr>
          <p:cNvPr id="709" name="Google Shape;709;p18"/>
          <p:cNvGraphicFramePr/>
          <p:nvPr/>
        </p:nvGraphicFramePr>
        <p:xfrm>
          <a:off x="952500" y="2387075"/>
          <a:ext cx="10287000" cy="2834490"/>
        </p:xfrm>
        <a:graphic>
          <a:graphicData uri="http://schemas.openxmlformats.org/drawingml/2006/table">
            <a:tbl>
              <a:tblPr>
                <a:noFill/>
                <a:tableStyleId>{92FD0A1F-5F6F-489C-A1B1-9CE411323F30}</a:tableStyleId>
              </a:tblPr>
              <a:tblGrid>
                <a:gridCol w="1882875">
                  <a:extLst>
                    <a:ext uri="{9D8B030D-6E8A-4147-A177-3AD203B41FA5}">
                      <a16:colId xmlns:a16="http://schemas.microsoft.com/office/drawing/2014/main" val="20000"/>
                    </a:ext>
                  </a:extLst>
                </a:gridCol>
                <a:gridCol w="84041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Description</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The inclusion of future (possibly unscoped, likely untested) workloads into your customer proposal - in addition to the technically tested and validated estimates for known workloads</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Sales Stages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Proposal, Negotiate &amp; Procurement</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Level of Effort</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  </a:t>
                      </a:r>
                      <a:r>
                        <a:rPr lang="en-US" sz="1400" b="1" u="none" strike="noStrike" cap="none">
                          <a:latin typeface="Barlow"/>
                          <a:ea typeface="Barlow"/>
                          <a:cs typeface="Barlow"/>
                          <a:sym typeface="Barlow"/>
                        </a:rPr>
                        <a:t>MEDIUM </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Accuracy</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Barlow"/>
                          <a:ea typeface="Barlow"/>
                          <a:cs typeface="Barlow"/>
                          <a:sym typeface="Barlow"/>
                        </a:rPr>
                        <a:t>  MEDIUM </a:t>
                      </a:r>
                      <a:r>
                        <a:rPr lang="en-US" sz="1400" u="none" strike="noStrike" cap="none">
                          <a:latin typeface="Barlow"/>
                          <a:ea typeface="Barlow"/>
                          <a:cs typeface="Barlow"/>
                          <a:sym typeface="Barlow"/>
                        </a:rPr>
                        <a:t>to </a:t>
                      </a:r>
                      <a:r>
                        <a:rPr lang="en-US" sz="1400" b="1" u="none" strike="noStrike" cap="none">
                          <a:latin typeface="Barlow"/>
                          <a:ea typeface="Barlow"/>
                          <a:cs typeface="Barlow"/>
                          <a:sym typeface="Barlow"/>
                        </a:rPr>
                        <a:t>HIGH</a:t>
                      </a:r>
                      <a:endParaRPr sz="1400" b="1"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Barlow"/>
                          <a:ea typeface="Barlow"/>
                          <a:cs typeface="Barlow"/>
                          <a:sym typeface="Barlow"/>
                        </a:rPr>
                        <a:t>Other Notes</a:t>
                      </a:r>
                      <a:endParaRPr sz="1400" b="1" u="none" strike="noStrike" cap="none">
                        <a:solidFill>
                          <a:srgbClr val="FFFFFF"/>
                        </a:solidFill>
                        <a:latin typeface="Barlow"/>
                        <a:ea typeface="Barlow"/>
                        <a:cs typeface="Barlow"/>
                        <a:sym typeface="Barlow"/>
                      </a:endParaRPr>
                    </a:p>
                  </a:txBody>
                  <a:tcPr marL="91425" marR="91425" marT="91425" marB="91425" anchor="ctr">
                    <a:solidFill>
                      <a:srgbClr val="3A383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Barlow"/>
                          <a:ea typeface="Barlow"/>
                          <a:cs typeface="Barlow"/>
                          <a:sym typeface="Barlow"/>
                        </a:rPr>
                        <a:t>Note that your accuracy may actually </a:t>
                      </a:r>
                      <a:r>
                        <a:rPr lang="en-US" sz="1400" i="1" u="none" strike="noStrike" cap="none">
                          <a:latin typeface="Barlow"/>
                          <a:ea typeface="Barlow"/>
                          <a:cs typeface="Barlow"/>
                          <a:sym typeface="Barlow"/>
                        </a:rPr>
                        <a:t>decrease</a:t>
                      </a:r>
                      <a:r>
                        <a:rPr lang="en-US" sz="1400" u="none" strike="noStrike" cap="none">
                          <a:latin typeface="Barlow"/>
                          <a:ea typeface="Barlow"/>
                          <a:cs typeface="Barlow"/>
                          <a:sym typeface="Barlow"/>
                        </a:rPr>
                        <a:t> between Phase 2 and 3 because you’re including possibly untested workloads in your final proposal</a:t>
                      </a:r>
                      <a:br>
                        <a:rPr lang="en-US" sz="1400" u="none" strike="noStrike" cap="none">
                          <a:latin typeface="Barlow"/>
                          <a:ea typeface="Barlow"/>
                          <a:cs typeface="Barlow"/>
                          <a:sym typeface="Barlow"/>
                        </a:rPr>
                      </a:br>
                      <a:br>
                        <a:rPr lang="en-US" sz="1400" u="none" strike="noStrike" cap="none">
                          <a:latin typeface="Barlow"/>
                          <a:ea typeface="Barlow"/>
                          <a:cs typeface="Barlow"/>
                          <a:sym typeface="Barlow"/>
                        </a:rPr>
                      </a:br>
                      <a:r>
                        <a:rPr lang="en-US" sz="1400" u="none" strike="noStrike" cap="none">
                          <a:latin typeface="Barlow"/>
                          <a:ea typeface="Barlow"/>
                          <a:cs typeface="Barlow"/>
                          <a:sym typeface="Barlow"/>
                        </a:rPr>
                        <a:t>Ensuring your customer </a:t>
                      </a:r>
                      <a:r>
                        <a:rPr lang="en-US" sz="1400" i="1" u="none" strike="noStrike" cap="none">
                          <a:latin typeface="Barlow"/>
                          <a:ea typeface="Barlow"/>
                          <a:cs typeface="Barlow"/>
                          <a:sym typeface="Barlow"/>
                        </a:rPr>
                        <a:t>owns and believes</a:t>
                      </a:r>
                      <a:r>
                        <a:rPr lang="en-US" sz="1400" u="none" strike="noStrike" cap="none">
                          <a:latin typeface="Barlow"/>
                          <a:ea typeface="Barlow"/>
                          <a:cs typeface="Barlow"/>
                          <a:sym typeface="Barlow"/>
                        </a:rPr>
                        <a:t> the estimates is the most critical thing</a:t>
                      </a:r>
                      <a:endParaRPr sz="1400" u="none" strike="noStrike" cap="none">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bl>
          </a:graphicData>
        </a:graphic>
      </p:graphicFrame>
      <p:sp>
        <p:nvSpPr>
          <p:cNvPr id="710" name="Google Shape;710;p18"/>
          <p:cNvSpPr/>
          <p:nvPr/>
        </p:nvSpPr>
        <p:spPr>
          <a:xfrm>
            <a:off x="10113400" y="228600"/>
            <a:ext cx="1638600" cy="1638600"/>
          </a:xfrm>
          <a:prstGeom prst="ellipse">
            <a:avLst/>
          </a:prstGeom>
          <a:solidFill>
            <a:srgbClr val="1B30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0"/>
              <a:buFont typeface="Arial"/>
              <a:buNone/>
            </a:pPr>
            <a:r>
              <a:rPr lang="en-US" sz="7000" b="1" i="0" u="none" strike="noStrike" cap="none">
                <a:solidFill>
                  <a:srgbClr val="FFFFFF"/>
                </a:solidFill>
                <a:latin typeface="Barlow"/>
                <a:ea typeface="Barlow"/>
                <a:cs typeface="Barlow"/>
                <a:sym typeface="Barlow"/>
              </a:rPr>
              <a:t>3</a:t>
            </a:r>
            <a:endParaRPr sz="7000" b="1" i="0" u="none" strike="noStrike" cap="none">
              <a:solidFill>
                <a:srgbClr val="FFFFFF"/>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
          <p:cNvPicPr preferRelativeResize="0"/>
          <p:nvPr/>
        </p:nvPicPr>
        <p:blipFill rotWithShape="1">
          <a:blip r:embed="rId3">
            <a:alphaModFix/>
          </a:blip>
          <a:srcRect/>
          <a:stretch/>
        </p:blipFill>
        <p:spPr>
          <a:xfrm>
            <a:off x="406107" y="50626"/>
            <a:ext cx="11379785" cy="6756747"/>
          </a:xfrm>
          <a:prstGeom prst="rect">
            <a:avLst/>
          </a:prstGeom>
          <a:noFill/>
          <a:ln>
            <a:noFill/>
          </a:ln>
        </p:spPr>
      </p:pic>
      <p:sp>
        <p:nvSpPr>
          <p:cNvPr id="214" name="Google Shape;214;p2"/>
          <p:cNvSpPr/>
          <p:nvPr/>
        </p:nvSpPr>
        <p:spPr>
          <a:xfrm>
            <a:off x="425196" y="3258589"/>
            <a:ext cx="1902368" cy="1047404"/>
          </a:xfrm>
          <a:prstGeom prst="ellipse">
            <a:avLst/>
          </a:prstGeom>
          <a:noFill/>
          <a:ln w="63500" cap="flat" cmpd="sng">
            <a:solidFill>
              <a:srgbClr val="FF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2"/>
          <p:cNvSpPr/>
          <p:nvPr/>
        </p:nvSpPr>
        <p:spPr>
          <a:xfrm>
            <a:off x="658576" y="1864545"/>
            <a:ext cx="1435608" cy="530352"/>
          </a:xfrm>
          <a:prstGeom prst="wedgeRoundRectCallout">
            <a:avLst>
              <a:gd name="adj1" fmla="val -25329"/>
              <a:gd name="adj2" fmla="val 200752"/>
              <a:gd name="adj3" fmla="val 16667"/>
            </a:avLst>
          </a:prstGeom>
          <a:solidFill>
            <a:srgbClr val="49ADCC"/>
          </a:solidFill>
          <a:ln w="25400" cap="flat" cmpd="sng">
            <a:solidFill>
              <a:srgbClr val="1323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You are here!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8"/>
          <p:cNvSpPr txBox="1">
            <a:spLocks noGrp="1"/>
          </p:cNvSpPr>
          <p:nvPr>
            <p:ph type="title"/>
          </p:nvPr>
        </p:nvSpPr>
        <p:spPr>
          <a:xfrm>
            <a:off x="457200" y="228600"/>
            <a:ext cx="68328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dirty="0"/>
              <a:t>DBU Estimating Template</a:t>
            </a:r>
            <a:endParaRPr dirty="0"/>
          </a:p>
        </p:txBody>
      </p:sp>
      <p:pic>
        <p:nvPicPr>
          <p:cNvPr id="4" name="Picture 3">
            <a:extLst>
              <a:ext uri="{FF2B5EF4-FFF2-40B4-BE49-F238E27FC236}">
                <a16:creationId xmlns:a16="http://schemas.microsoft.com/office/drawing/2014/main" id="{6D7D5AD8-1818-412A-BD82-860BA186E53C}"/>
              </a:ext>
            </a:extLst>
          </p:cNvPr>
          <p:cNvPicPr>
            <a:picLocks noChangeAspect="1"/>
          </p:cNvPicPr>
          <p:nvPr/>
        </p:nvPicPr>
        <p:blipFill>
          <a:blip r:embed="rId3"/>
          <a:stretch>
            <a:fillRect/>
          </a:stretch>
        </p:blipFill>
        <p:spPr>
          <a:xfrm>
            <a:off x="1357427" y="1478494"/>
            <a:ext cx="9050930" cy="4133989"/>
          </a:xfrm>
          <a:prstGeom prst="rect">
            <a:avLst/>
          </a:prstGeom>
        </p:spPr>
      </p:pic>
    </p:spTree>
    <p:extLst>
      <p:ext uri="{BB962C8B-B14F-4D97-AF65-F5344CB8AC3E}">
        <p14:creationId xmlns:p14="http://schemas.microsoft.com/office/powerpoint/2010/main" val="4220972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22"/>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1700"/>
              <a:buNone/>
            </a:pPr>
            <a:fld id="{00000000-1234-1234-1234-123412341234}" type="slidenum">
              <a:rPr lang="en-US"/>
              <a:t>21</a:t>
            </a:fld>
            <a:endParaRPr/>
          </a:p>
        </p:txBody>
      </p:sp>
      <p:sp>
        <p:nvSpPr>
          <p:cNvPr id="716" name="Google Shape;716;p22"/>
          <p:cNvSpPr txBox="1"/>
          <p:nvPr/>
        </p:nvSpPr>
        <p:spPr>
          <a:xfrm>
            <a:off x="0" y="0"/>
            <a:ext cx="12192000" cy="9444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0" i="0" u="none" strike="noStrike" cap="none">
                <a:solidFill>
                  <a:schemeClr val="lt1"/>
                </a:solidFill>
                <a:latin typeface="Source Sans Pro"/>
                <a:ea typeface="Source Sans Pro"/>
                <a:cs typeface="Source Sans Pro"/>
                <a:sym typeface="Source Sans Pro"/>
              </a:rPr>
              <a:t>Databricks Growth at Customer</a:t>
            </a:r>
            <a:endParaRPr sz="4000" b="0" i="0" u="none" strike="noStrike" cap="none">
              <a:solidFill>
                <a:schemeClr val="lt1"/>
              </a:solidFill>
              <a:latin typeface="Source Sans Pro"/>
              <a:ea typeface="Source Sans Pro"/>
              <a:cs typeface="Source Sans Pro"/>
              <a:sym typeface="Source Sans Pro"/>
            </a:endParaRPr>
          </a:p>
          <a:p>
            <a:pPr marL="0" marR="0" lvl="0" indent="0" algn="l" rtl="0">
              <a:lnSpc>
                <a:spcPct val="90000"/>
              </a:lnSpc>
              <a:spcBef>
                <a:spcPts val="0"/>
              </a:spcBef>
              <a:spcAft>
                <a:spcPts val="0"/>
              </a:spcAft>
              <a:buClr>
                <a:srgbClr val="000000"/>
              </a:buClr>
              <a:buSzPts val="4000"/>
              <a:buFont typeface="Arial"/>
              <a:buNone/>
            </a:pPr>
            <a:r>
              <a:rPr lang="en-US" sz="4000" b="0" i="0" u="none" strike="noStrike" cap="none">
                <a:solidFill>
                  <a:schemeClr val="lt1"/>
                </a:solidFill>
                <a:latin typeface="Source Sans Pro Light"/>
                <a:ea typeface="Source Sans Pro Light"/>
                <a:cs typeface="Source Sans Pro Light"/>
                <a:sym typeface="Source Sans Pro Light"/>
              </a:rPr>
              <a:t> </a:t>
            </a:r>
            <a:endParaRPr sz="4000" b="0" i="0" u="none" strike="noStrike" cap="none">
              <a:solidFill>
                <a:schemeClr val="lt1"/>
              </a:solidFill>
              <a:latin typeface="Source Sans Pro Light"/>
              <a:ea typeface="Source Sans Pro Light"/>
              <a:cs typeface="Source Sans Pro Light"/>
              <a:sym typeface="Source Sans Pro Light"/>
            </a:endParaRPr>
          </a:p>
        </p:txBody>
      </p:sp>
      <p:pic>
        <p:nvPicPr>
          <p:cNvPr id="717" name="Google Shape;717;p22" title="Chart"/>
          <p:cNvPicPr preferRelativeResize="0"/>
          <p:nvPr/>
        </p:nvPicPr>
        <p:blipFill rotWithShape="1">
          <a:blip r:embed="rId3">
            <a:alphaModFix/>
          </a:blip>
          <a:srcRect/>
          <a:stretch/>
        </p:blipFill>
        <p:spPr>
          <a:xfrm>
            <a:off x="7867866" y="1210634"/>
            <a:ext cx="3052166" cy="3935845"/>
          </a:xfrm>
          <a:prstGeom prst="rect">
            <a:avLst/>
          </a:prstGeom>
          <a:noFill/>
          <a:ln>
            <a:noFill/>
          </a:ln>
        </p:spPr>
      </p:pic>
      <p:pic>
        <p:nvPicPr>
          <p:cNvPr id="718" name="Google Shape;718;p22" title="Chart"/>
          <p:cNvPicPr preferRelativeResize="0"/>
          <p:nvPr/>
        </p:nvPicPr>
        <p:blipFill rotWithShape="1">
          <a:blip r:embed="rId4">
            <a:alphaModFix/>
          </a:blip>
          <a:srcRect/>
          <a:stretch/>
        </p:blipFill>
        <p:spPr>
          <a:xfrm>
            <a:off x="501633" y="1073633"/>
            <a:ext cx="6578601" cy="4067768"/>
          </a:xfrm>
          <a:prstGeom prst="rect">
            <a:avLst/>
          </a:prstGeom>
          <a:noFill/>
          <a:ln>
            <a:noFill/>
          </a:ln>
        </p:spPr>
      </p:pic>
      <p:sp>
        <p:nvSpPr>
          <p:cNvPr id="719" name="Google Shape;719;p22"/>
          <p:cNvSpPr/>
          <p:nvPr/>
        </p:nvSpPr>
        <p:spPr>
          <a:xfrm>
            <a:off x="501667" y="5270500"/>
            <a:ext cx="6578400" cy="8571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dk1"/>
              </a:buClr>
              <a:buSzPts val="1500"/>
              <a:buFont typeface="Arial"/>
              <a:buNone/>
            </a:pPr>
            <a:r>
              <a:rPr lang="en-US" sz="2400" b="0" i="0" u="none" strike="noStrike" cap="none">
                <a:solidFill>
                  <a:schemeClr val="lt1"/>
                </a:solidFill>
                <a:latin typeface="Source Sans Pro"/>
                <a:ea typeface="Source Sans Pro"/>
                <a:cs typeface="Source Sans Pro"/>
                <a:sym typeface="Source Sans Pro"/>
              </a:rPr>
              <a:t>4x Annual DBU Usage Annual Growth </a:t>
            </a:r>
            <a:endParaRPr sz="1900" b="0" i="0" u="none" strike="noStrike" cap="none">
              <a:solidFill>
                <a:srgbClr val="000000"/>
              </a:solidFill>
              <a:latin typeface="Arial"/>
              <a:ea typeface="Arial"/>
              <a:cs typeface="Arial"/>
              <a:sym typeface="Arial"/>
            </a:endParaRPr>
          </a:p>
        </p:txBody>
      </p:sp>
      <p:sp>
        <p:nvSpPr>
          <p:cNvPr id="720" name="Google Shape;720;p22"/>
          <p:cNvSpPr/>
          <p:nvPr/>
        </p:nvSpPr>
        <p:spPr>
          <a:xfrm>
            <a:off x="7867867" y="5276950"/>
            <a:ext cx="3051900" cy="8571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dirty="0">
                <a:solidFill>
                  <a:schemeClr val="lt1"/>
                </a:solidFill>
                <a:latin typeface="Source Sans Pro"/>
                <a:ea typeface="Source Sans Pro"/>
                <a:cs typeface="Source Sans Pro"/>
                <a:sym typeface="Source Sans Pro"/>
              </a:rPr>
              <a:t>3x Monthly Active User Annual Growth </a:t>
            </a:r>
            <a:endParaRPr sz="1900" b="0" i="0" u="none" strike="noStrike" cap="none" dirty="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3"/>
          <p:cNvSpPr txBox="1">
            <a:spLocks noGrp="1"/>
          </p:cNvSpPr>
          <p:nvPr>
            <p:ph type="sldNum" idx="12"/>
          </p:nvPr>
        </p:nvSpPr>
        <p:spPr>
          <a:xfrm>
            <a:off x="11343478" y="6333201"/>
            <a:ext cx="731700" cy="5247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1700"/>
              <a:buNone/>
            </a:pPr>
            <a:fld id="{00000000-1234-1234-1234-123412341234}" type="slidenum">
              <a:rPr lang="en-US"/>
              <a:t>22</a:t>
            </a:fld>
            <a:endParaRPr/>
          </a:p>
        </p:txBody>
      </p:sp>
      <p:sp>
        <p:nvSpPr>
          <p:cNvPr id="726" name="Google Shape;726;p23"/>
          <p:cNvSpPr txBox="1"/>
          <p:nvPr/>
        </p:nvSpPr>
        <p:spPr>
          <a:xfrm>
            <a:off x="0" y="67233"/>
            <a:ext cx="12192000" cy="8352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0" i="0" u="none" strike="noStrike" cap="none">
                <a:solidFill>
                  <a:schemeClr val="lt1"/>
                </a:solidFill>
                <a:latin typeface="Source Sans Pro"/>
                <a:ea typeface="Source Sans Pro"/>
                <a:cs typeface="Source Sans Pro"/>
                <a:sym typeface="Source Sans Pro"/>
              </a:rPr>
              <a:t>Forecasted Monthly Spend</a:t>
            </a:r>
            <a:endParaRPr sz="4000" b="0" i="0" u="none" strike="noStrike" cap="none">
              <a:solidFill>
                <a:schemeClr val="lt1"/>
              </a:solidFill>
              <a:latin typeface="Source Sans Pro"/>
              <a:ea typeface="Source Sans Pro"/>
              <a:cs typeface="Source Sans Pro"/>
              <a:sym typeface="Source Sans Pro"/>
            </a:endParaRPr>
          </a:p>
        </p:txBody>
      </p:sp>
      <p:pic>
        <p:nvPicPr>
          <p:cNvPr id="727" name="Google Shape;727;p23" title="Chart"/>
          <p:cNvPicPr preferRelativeResize="0"/>
          <p:nvPr/>
        </p:nvPicPr>
        <p:blipFill rotWithShape="1">
          <a:blip r:embed="rId3">
            <a:alphaModFix/>
          </a:blip>
          <a:srcRect/>
          <a:stretch/>
        </p:blipFill>
        <p:spPr>
          <a:xfrm>
            <a:off x="1303200" y="784033"/>
            <a:ext cx="8974392" cy="5549166"/>
          </a:xfrm>
          <a:prstGeom prst="rect">
            <a:avLst/>
          </a:prstGeom>
          <a:noFill/>
          <a:ln>
            <a:noFill/>
          </a:ln>
        </p:spPr>
      </p:pic>
      <p:sp>
        <p:nvSpPr>
          <p:cNvPr id="728" name="Google Shape;728;p23"/>
          <p:cNvSpPr/>
          <p:nvPr/>
        </p:nvSpPr>
        <p:spPr>
          <a:xfrm>
            <a:off x="10051400" y="2356967"/>
            <a:ext cx="316500" cy="158400"/>
          </a:xfrm>
          <a:prstGeom prst="leftArrow">
            <a:avLst>
              <a:gd name="adj1" fmla="val 50000"/>
              <a:gd name="adj2" fmla="val 5000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3"/>
          <p:cNvSpPr/>
          <p:nvPr/>
        </p:nvSpPr>
        <p:spPr>
          <a:xfrm>
            <a:off x="10051400" y="3208017"/>
            <a:ext cx="316500" cy="158400"/>
          </a:xfrm>
          <a:prstGeom prst="leftArrow">
            <a:avLst>
              <a:gd name="adj1" fmla="val 50000"/>
              <a:gd name="adj2" fmla="val 5000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3"/>
          <p:cNvSpPr/>
          <p:nvPr/>
        </p:nvSpPr>
        <p:spPr>
          <a:xfrm>
            <a:off x="10051400" y="3952267"/>
            <a:ext cx="316500" cy="158400"/>
          </a:xfrm>
          <a:prstGeom prst="leftArrow">
            <a:avLst>
              <a:gd name="adj1" fmla="val 50000"/>
              <a:gd name="adj2" fmla="val 5000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3"/>
          <p:cNvSpPr txBox="1"/>
          <p:nvPr/>
        </p:nvSpPr>
        <p:spPr>
          <a:xfrm>
            <a:off x="10367800" y="2301133"/>
            <a:ext cx="1707300" cy="279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Source Sans Pro"/>
                <a:ea typeface="Source Sans Pro"/>
                <a:cs typeface="Source Sans Pro"/>
                <a:sym typeface="Source Sans Pro"/>
              </a:rPr>
              <a:t>Option 3: $9.7M</a:t>
            </a:r>
            <a:endParaRPr sz="1900" b="0" i="0" u="none" strike="noStrike" cap="none">
              <a:solidFill>
                <a:srgbClr val="FFFFFF"/>
              </a:solidFill>
              <a:latin typeface="Source Sans Pro"/>
              <a:ea typeface="Source Sans Pro"/>
              <a:cs typeface="Source Sans Pro"/>
              <a:sym typeface="Source Sans Pro"/>
            </a:endParaRPr>
          </a:p>
        </p:txBody>
      </p:sp>
      <p:sp>
        <p:nvSpPr>
          <p:cNvPr id="732" name="Google Shape;732;p23"/>
          <p:cNvSpPr txBox="1"/>
          <p:nvPr/>
        </p:nvSpPr>
        <p:spPr>
          <a:xfrm>
            <a:off x="10367800" y="3147617"/>
            <a:ext cx="1707300" cy="279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Source Sans Pro"/>
                <a:ea typeface="Source Sans Pro"/>
                <a:cs typeface="Source Sans Pro"/>
                <a:sym typeface="Source Sans Pro"/>
              </a:rPr>
              <a:t>Option 2: $7.8M</a:t>
            </a:r>
            <a:endParaRPr sz="1900" b="0" i="0" u="none" strike="noStrike" cap="none">
              <a:solidFill>
                <a:srgbClr val="FFFFFF"/>
              </a:solidFill>
              <a:latin typeface="Source Sans Pro"/>
              <a:ea typeface="Source Sans Pro"/>
              <a:cs typeface="Source Sans Pro"/>
              <a:sym typeface="Source Sans Pro"/>
            </a:endParaRPr>
          </a:p>
        </p:txBody>
      </p:sp>
      <p:sp>
        <p:nvSpPr>
          <p:cNvPr id="733" name="Google Shape;733;p23"/>
          <p:cNvSpPr txBox="1"/>
          <p:nvPr/>
        </p:nvSpPr>
        <p:spPr>
          <a:xfrm>
            <a:off x="10367800" y="3891867"/>
            <a:ext cx="1610100" cy="279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Source Sans Pro"/>
                <a:ea typeface="Source Sans Pro"/>
                <a:cs typeface="Source Sans Pro"/>
                <a:sym typeface="Source Sans Pro"/>
              </a:rPr>
              <a:t>Option 1: $5.7M</a:t>
            </a:r>
            <a:endParaRPr sz="1900" b="0" i="0" u="none" strike="noStrike" cap="none">
              <a:solidFill>
                <a:srgbClr val="FFFFFF"/>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
          <p:cNvSpPr txBox="1">
            <a:spLocks noGrp="1"/>
          </p:cNvSpPr>
          <p:nvPr>
            <p:ph type="body" idx="1"/>
          </p:nvPr>
        </p:nvSpPr>
        <p:spPr>
          <a:xfrm>
            <a:off x="1939451" y="1585925"/>
            <a:ext cx="9781500" cy="4590900"/>
          </a:xfrm>
          <a:prstGeom prst="rect">
            <a:avLst/>
          </a:prstGeom>
          <a:noFill/>
          <a:ln>
            <a:noFill/>
          </a:ln>
        </p:spPr>
        <p:txBody>
          <a:bodyPr spcFirstLastPara="1" wrap="square" lIns="0" tIns="45700" rIns="0" bIns="45700" anchor="t" anchorCtr="0">
            <a:noAutofit/>
          </a:bodyPr>
          <a:lstStyle/>
          <a:p>
            <a:pPr marL="228600" lvl="0" indent="-228600" algn="l" rtl="0">
              <a:lnSpc>
                <a:spcPct val="115000"/>
              </a:lnSpc>
              <a:spcBef>
                <a:spcPts val="0"/>
              </a:spcBef>
              <a:spcAft>
                <a:spcPts val="0"/>
              </a:spcAft>
              <a:buSzPts val="2800"/>
              <a:buChar char="▪"/>
            </a:pPr>
            <a:r>
              <a:rPr lang="en-US"/>
              <a:t>The Customer Lifecycle</a:t>
            </a:r>
            <a:endParaRPr/>
          </a:p>
          <a:p>
            <a:pPr marL="228600" lvl="0" indent="-228600" algn="l" rtl="0">
              <a:lnSpc>
                <a:spcPct val="115000"/>
              </a:lnSpc>
              <a:spcBef>
                <a:spcPts val="0"/>
              </a:spcBef>
              <a:spcAft>
                <a:spcPts val="0"/>
              </a:spcAft>
              <a:buSzPts val="2800"/>
              <a:buChar char="▪"/>
            </a:pPr>
            <a:r>
              <a:rPr lang="en-US"/>
              <a:t>Consumption Throughout the Customer Lifecycle</a:t>
            </a:r>
            <a:endParaRPr/>
          </a:p>
          <a:p>
            <a:pPr marL="228600" lvl="0" indent="-228600" algn="l" rtl="0">
              <a:lnSpc>
                <a:spcPct val="115000"/>
              </a:lnSpc>
              <a:spcBef>
                <a:spcPts val="0"/>
              </a:spcBef>
              <a:spcAft>
                <a:spcPts val="0"/>
              </a:spcAft>
              <a:buSzPts val="2800"/>
              <a:buChar char="▪"/>
            </a:pPr>
            <a:r>
              <a:rPr lang="en-US"/>
              <a:t>Gathering Consumption-Related Information</a:t>
            </a:r>
            <a:endParaRPr/>
          </a:p>
          <a:p>
            <a:pPr marL="228600" lvl="0" indent="-228600" algn="l" rtl="0">
              <a:lnSpc>
                <a:spcPct val="115000"/>
              </a:lnSpc>
              <a:spcBef>
                <a:spcPts val="0"/>
              </a:spcBef>
              <a:spcAft>
                <a:spcPts val="0"/>
              </a:spcAft>
              <a:buSzPts val="2800"/>
              <a:buChar char="▪"/>
            </a:pPr>
            <a:r>
              <a:rPr lang="en-US"/>
              <a:t>Presenting Consumption to the Customer</a:t>
            </a:r>
            <a:endParaRPr/>
          </a:p>
          <a:p>
            <a:pPr marL="228600" lvl="0" indent="-228600" algn="l" rtl="0">
              <a:lnSpc>
                <a:spcPct val="115000"/>
              </a:lnSpc>
              <a:spcBef>
                <a:spcPts val="0"/>
              </a:spcBef>
              <a:spcAft>
                <a:spcPts val="0"/>
              </a:spcAft>
              <a:buSzPts val="2800"/>
              <a:buChar char="▪"/>
            </a:pPr>
            <a:r>
              <a:rPr lang="en-US"/>
              <a:t>Transitioning Between Lifecycle Stages</a:t>
            </a:r>
            <a:endParaRPr/>
          </a:p>
        </p:txBody>
      </p:sp>
      <p:sp>
        <p:nvSpPr>
          <p:cNvPr id="512" name="Google Shape;512;p2"/>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1"/>
              </a:buClr>
              <a:buSzPts val="4000"/>
              <a:buFont typeface="Barlow"/>
              <a:buNone/>
            </a:pPr>
            <a:r>
              <a:rPr lang="en-US" dirty="0"/>
              <a:t>Agenda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
          <p:cNvSpPr txBox="1">
            <a:spLocks noGrp="1"/>
          </p:cNvSpPr>
          <p:nvPr>
            <p:ph type="title"/>
          </p:nvPr>
        </p:nvSpPr>
        <p:spPr>
          <a:xfrm>
            <a:off x="457200" y="228600"/>
            <a:ext cx="112470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Why is Consumption Planning Important?</a:t>
            </a:r>
            <a:endParaRPr/>
          </a:p>
        </p:txBody>
      </p:sp>
      <p:sp>
        <p:nvSpPr>
          <p:cNvPr id="519" name="Google Shape;519;p3"/>
          <p:cNvSpPr txBox="1">
            <a:spLocks noGrp="1"/>
          </p:cNvSpPr>
          <p:nvPr>
            <p:ph type="body" idx="1"/>
          </p:nvPr>
        </p:nvSpPr>
        <p:spPr>
          <a:xfrm>
            <a:off x="460975" y="1572074"/>
            <a:ext cx="11259900" cy="4605000"/>
          </a:xfrm>
          <a:prstGeom prst="rect">
            <a:avLst/>
          </a:prstGeom>
          <a:noFill/>
          <a:ln>
            <a:noFill/>
          </a:ln>
        </p:spPr>
        <p:txBody>
          <a:bodyPr spcFirstLastPara="1" wrap="square" lIns="0" tIns="45700" rIns="0" bIns="45700" anchor="t" anchorCtr="0">
            <a:noAutofit/>
          </a:bodyPr>
          <a:lstStyle/>
          <a:p>
            <a:pPr marL="457200" lvl="0" indent="-361950" algn="l" rtl="0">
              <a:lnSpc>
                <a:spcPct val="90000"/>
              </a:lnSpc>
              <a:spcBef>
                <a:spcPts val="1000"/>
              </a:spcBef>
              <a:spcAft>
                <a:spcPts val="0"/>
              </a:spcAft>
              <a:buSzPts val="2100"/>
              <a:buChar char="●"/>
            </a:pPr>
            <a:r>
              <a:rPr lang="en-US"/>
              <a:t>Consumption plans are used to forecast company performance and are extremely important for annual company planning</a:t>
            </a:r>
            <a:endParaRPr/>
          </a:p>
          <a:p>
            <a:pPr marL="457200" lvl="0" indent="-361950" algn="l" rtl="0">
              <a:lnSpc>
                <a:spcPct val="90000"/>
              </a:lnSpc>
              <a:spcBef>
                <a:spcPts val="0"/>
              </a:spcBef>
              <a:spcAft>
                <a:spcPts val="0"/>
              </a:spcAft>
              <a:buSzPts val="2100"/>
              <a:buChar char="●"/>
            </a:pPr>
            <a:r>
              <a:rPr lang="en-US"/>
              <a:t>Influences how we divert resources and plan software improvements </a:t>
            </a:r>
            <a:endParaRPr/>
          </a:p>
          <a:p>
            <a:pPr marL="457200" lvl="0" indent="-361950" algn="l" rtl="0">
              <a:lnSpc>
                <a:spcPct val="90000"/>
              </a:lnSpc>
              <a:spcBef>
                <a:spcPts val="0"/>
              </a:spcBef>
              <a:spcAft>
                <a:spcPts val="0"/>
              </a:spcAft>
              <a:buSzPts val="2100"/>
              <a:buChar char="●"/>
            </a:pPr>
            <a:r>
              <a:rPr lang="en-US"/>
              <a:t>DBUs vary based on Cloud Service Provider (CSP), type of VM being used, and what you’re doing with those systems (workloads)</a:t>
            </a:r>
            <a:endParaRPr/>
          </a:p>
          <a:p>
            <a:pPr marL="457200" lvl="0" indent="-361950" algn="l" rtl="0">
              <a:lnSpc>
                <a:spcPct val="90000"/>
              </a:lnSpc>
              <a:spcBef>
                <a:spcPts val="0"/>
              </a:spcBef>
              <a:spcAft>
                <a:spcPts val="0"/>
              </a:spcAft>
              <a:buSzPts val="2100"/>
              <a:buChar char="●"/>
            </a:pPr>
            <a:r>
              <a:rPr lang="en-US">
                <a:solidFill>
                  <a:srgbClr val="3A3838"/>
                </a:solidFill>
              </a:rPr>
              <a:t>Creates a positive, customer-obsessed experience</a:t>
            </a:r>
            <a:endParaRPr>
              <a:solidFill>
                <a:srgbClr val="3A3838"/>
              </a:solidFill>
            </a:endParaRPr>
          </a:p>
        </p:txBody>
      </p:sp>
      <p:sp>
        <p:nvSpPr>
          <p:cNvPr id="520" name="Google Shape;520;p3"/>
          <p:cNvSpPr txBox="1">
            <a:spLocks noGrp="1"/>
          </p:cNvSpPr>
          <p:nvPr>
            <p:ph type="body" idx="2"/>
          </p:nvPr>
        </p:nvSpPr>
        <p:spPr>
          <a:xfrm>
            <a:off x="460375" y="1142999"/>
            <a:ext cx="112470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“Help me help you”</a:t>
            </a:r>
            <a:endParaRPr/>
          </a:p>
        </p:txBody>
      </p:sp>
      <p:sp>
        <p:nvSpPr>
          <p:cNvPr id="521" name="Google Shape;521;p3"/>
          <p:cNvSpPr/>
          <p:nvPr/>
        </p:nvSpPr>
        <p:spPr>
          <a:xfrm>
            <a:off x="999225" y="4569150"/>
            <a:ext cx="3125700" cy="1374900"/>
          </a:xfrm>
          <a:prstGeom prst="snip1Rect">
            <a:avLst>
              <a:gd name="adj" fmla="val 16667"/>
            </a:avLst>
          </a:prstGeom>
          <a:solidFill>
            <a:srgbClr val="6CA6B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Barlow"/>
                <a:ea typeface="Barlow"/>
                <a:cs typeface="Barlow"/>
                <a:sym typeface="Barlow"/>
              </a:rPr>
              <a:t>To answer the question:</a:t>
            </a:r>
            <a:endParaRPr sz="17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700"/>
              <a:buFont typeface="Arial"/>
              <a:buNone/>
            </a:pPr>
            <a:r>
              <a:rPr lang="en-US" sz="1700" b="0" i="1" u="none" strike="noStrike" cap="none">
                <a:solidFill>
                  <a:srgbClr val="000000"/>
                </a:solidFill>
                <a:latin typeface="Barlow"/>
                <a:ea typeface="Barlow"/>
                <a:cs typeface="Barlow"/>
                <a:sym typeface="Barlow"/>
              </a:rPr>
              <a:t>“How much should I buy?”</a:t>
            </a:r>
            <a:endParaRPr sz="1700" b="0" i="1" u="none" strike="noStrike" cap="none">
              <a:solidFill>
                <a:srgbClr val="000000"/>
              </a:solidFill>
              <a:latin typeface="Barlow"/>
              <a:ea typeface="Barlow"/>
              <a:cs typeface="Barlow"/>
              <a:sym typeface="Barlow"/>
            </a:endParaRPr>
          </a:p>
        </p:txBody>
      </p:sp>
      <p:sp>
        <p:nvSpPr>
          <p:cNvPr id="522" name="Google Shape;522;p3"/>
          <p:cNvSpPr/>
          <p:nvPr/>
        </p:nvSpPr>
        <p:spPr>
          <a:xfrm>
            <a:off x="4456800" y="4569150"/>
            <a:ext cx="3125700" cy="1374900"/>
          </a:xfrm>
          <a:prstGeom prst="snip1Rect">
            <a:avLst>
              <a:gd name="adj" fmla="val 16667"/>
            </a:avLst>
          </a:prstGeom>
          <a:solidFill>
            <a:srgbClr val="1B303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Barlow"/>
                <a:ea typeface="Barlow"/>
                <a:cs typeface="Barlow"/>
                <a:sym typeface="Barlow"/>
              </a:rPr>
              <a:t>...you need to estimate how many </a:t>
            </a:r>
            <a:r>
              <a:rPr lang="en-US" sz="1700" b="1" i="0" u="none" strike="noStrike" cap="none">
                <a:solidFill>
                  <a:srgbClr val="FFFFFF"/>
                </a:solidFill>
                <a:latin typeface="Barlow"/>
                <a:ea typeface="Barlow"/>
                <a:cs typeface="Barlow"/>
                <a:sym typeface="Barlow"/>
              </a:rPr>
              <a:t>DBU’s</a:t>
            </a:r>
            <a:r>
              <a:rPr lang="en-US" sz="1700" b="0" i="0" u="none" strike="noStrike" cap="none">
                <a:solidFill>
                  <a:srgbClr val="FFFFFF"/>
                </a:solidFill>
                <a:latin typeface="Barlow"/>
                <a:ea typeface="Barlow"/>
                <a:cs typeface="Barlow"/>
                <a:sym typeface="Barlow"/>
              </a:rPr>
              <a:t> the customer’s workload will require, and...</a:t>
            </a:r>
            <a:endParaRPr sz="1700" b="0" i="1" u="none" strike="noStrike" cap="none">
              <a:solidFill>
                <a:srgbClr val="FFFFFF"/>
              </a:solidFill>
              <a:latin typeface="Barlow"/>
              <a:ea typeface="Barlow"/>
              <a:cs typeface="Barlow"/>
              <a:sym typeface="Barlow"/>
            </a:endParaRPr>
          </a:p>
        </p:txBody>
      </p:sp>
      <p:sp>
        <p:nvSpPr>
          <p:cNvPr id="523" name="Google Shape;523;p3"/>
          <p:cNvSpPr/>
          <p:nvPr/>
        </p:nvSpPr>
        <p:spPr>
          <a:xfrm>
            <a:off x="7914375" y="4569150"/>
            <a:ext cx="3125700" cy="1374900"/>
          </a:xfrm>
          <a:prstGeom prst="snip1Rect">
            <a:avLst>
              <a:gd name="adj" fmla="val 16667"/>
            </a:avLst>
          </a:prstGeom>
          <a:solidFill>
            <a:srgbClr val="9EB7B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Barlow"/>
                <a:ea typeface="Barlow"/>
                <a:cs typeface="Barlow"/>
                <a:sym typeface="Barlow"/>
              </a:rPr>
              <a:t>...</a:t>
            </a:r>
            <a:r>
              <a:rPr lang="en-US" sz="1700" b="1" i="0" u="none" strike="noStrike" cap="none">
                <a:solidFill>
                  <a:srgbClr val="000000"/>
                </a:solidFill>
                <a:latin typeface="Barlow"/>
                <a:ea typeface="Barlow"/>
                <a:cs typeface="Barlow"/>
                <a:sym typeface="Barlow"/>
              </a:rPr>
              <a:t>better DBU Estimates</a:t>
            </a:r>
            <a:r>
              <a:rPr lang="en-US" sz="1700" b="0" i="0" u="none" strike="noStrike" cap="none">
                <a:solidFill>
                  <a:srgbClr val="000000"/>
                </a:solidFill>
                <a:latin typeface="Barlow"/>
                <a:ea typeface="Barlow"/>
                <a:cs typeface="Barlow"/>
                <a:sym typeface="Barlow"/>
              </a:rPr>
              <a:t> help ensure a stronger, long-term </a:t>
            </a:r>
            <a:r>
              <a:rPr lang="en-US" sz="1700" b="1" i="0" u="none" strike="noStrike" cap="none">
                <a:solidFill>
                  <a:srgbClr val="000000"/>
                </a:solidFill>
                <a:latin typeface="Barlow"/>
                <a:ea typeface="Barlow"/>
                <a:cs typeface="Barlow"/>
                <a:sym typeface="Barlow"/>
              </a:rPr>
              <a:t>partnership</a:t>
            </a:r>
            <a:r>
              <a:rPr lang="en-US" sz="1700" b="0" i="0" u="none" strike="noStrike" cap="none">
                <a:solidFill>
                  <a:srgbClr val="000000"/>
                </a:solidFill>
                <a:latin typeface="Barlow"/>
                <a:ea typeface="Barlow"/>
                <a:cs typeface="Barlow"/>
                <a:sym typeface="Barlow"/>
              </a:rPr>
              <a:t> with your customer!</a:t>
            </a:r>
            <a:endParaRPr sz="1700" b="0" i="1" u="none" strike="noStrike" cap="none">
              <a:solidFill>
                <a:srgbClr val="000000"/>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1000"/>
                                        <p:tgtEl>
                                          <p:spTgt spid="5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
                                        </p:tgtEl>
                                        <p:attrNameLst>
                                          <p:attrName>style.visibility</p:attrName>
                                        </p:attrNameLst>
                                      </p:cBhvr>
                                      <p:to>
                                        <p:strVal val="visible"/>
                                      </p:to>
                                    </p:set>
                                    <p:animEffect transition="in" filter="fade">
                                      <p:cBhvr>
                                        <p:cTn id="12" dur="1000"/>
                                        <p:tgtEl>
                                          <p:spTgt spid="5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3"/>
                                        </p:tgtEl>
                                        <p:attrNameLst>
                                          <p:attrName>style.visibility</p:attrName>
                                        </p:attrNameLst>
                                      </p:cBhvr>
                                      <p:to>
                                        <p:strVal val="visible"/>
                                      </p:to>
                                    </p:set>
                                    <p:animEffect transition="in" filter="fade">
                                      <p:cBhvr>
                                        <p:cTn id="17"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
          <p:cNvSpPr/>
          <p:nvPr/>
        </p:nvSpPr>
        <p:spPr>
          <a:xfrm>
            <a:off x="2631550" y="5127778"/>
            <a:ext cx="706550" cy="344675"/>
          </a:xfrm>
          <a:custGeom>
            <a:avLst/>
            <a:gdLst/>
            <a:ahLst/>
            <a:cxnLst/>
            <a:rect l="l" t="t" r="r" b="b"/>
            <a:pathLst>
              <a:path w="28262" h="13787" extrusionOk="0">
                <a:moveTo>
                  <a:pt x="0" y="5812"/>
                </a:moveTo>
                <a:cubicBezTo>
                  <a:pt x="755" y="5429"/>
                  <a:pt x="2964" y="4374"/>
                  <a:pt x="4527" y="3511"/>
                </a:cubicBezTo>
                <a:cubicBezTo>
                  <a:pt x="6091" y="2648"/>
                  <a:pt x="7411" y="1181"/>
                  <a:pt x="9381" y="634"/>
                </a:cubicBezTo>
                <a:cubicBezTo>
                  <a:pt x="11351" y="87"/>
                  <a:pt x="14280" y="-249"/>
                  <a:pt x="16348" y="230"/>
                </a:cubicBezTo>
                <a:cubicBezTo>
                  <a:pt x="18416" y="710"/>
                  <a:pt x="20252" y="2211"/>
                  <a:pt x="21788" y="3511"/>
                </a:cubicBezTo>
                <a:cubicBezTo>
                  <a:pt x="23324" y="4812"/>
                  <a:pt x="24485" y="6320"/>
                  <a:pt x="25564" y="8033"/>
                </a:cubicBezTo>
                <a:cubicBezTo>
                  <a:pt x="26643" y="9746"/>
                  <a:pt x="27812" y="12828"/>
                  <a:pt x="28262" y="13787"/>
                </a:cubicBezTo>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3329325" y="4345028"/>
            <a:ext cx="2412250" cy="838350"/>
          </a:xfrm>
          <a:custGeom>
            <a:avLst/>
            <a:gdLst/>
            <a:ahLst/>
            <a:cxnLst/>
            <a:rect l="l" t="t" r="r" b="b"/>
            <a:pathLst>
              <a:path w="96490" h="33534" extrusionOk="0">
                <a:moveTo>
                  <a:pt x="0" y="12402"/>
                </a:moveTo>
                <a:cubicBezTo>
                  <a:pt x="4652" y="10342"/>
                  <a:pt x="19803" y="706"/>
                  <a:pt x="27910" y="41"/>
                </a:cubicBezTo>
                <a:cubicBezTo>
                  <a:pt x="36017" y="-624"/>
                  <a:pt x="42331" y="7019"/>
                  <a:pt x="48644" y="8414"/>
                </a:cubicBezTo>
                <a:cubicBezTo>
                  <a:pt x="54957" y="9810"/>
                  <a:pt x="60539" y="6620"/>
                  <a:pt x="65789" y="8414"/>
                </a:cubicBezTo>
                <a:cubicBezTo>
                  <a:pt x="71039" y="10208"/>
                  <a:pt x="75957" y="16389"/>
                  <a:pt x="80143" y="19180"/>
                </a:cubicBezTo>
                <a:cubicBezTo>
                  <a:pt x="84330" y="21971"/>
                  <a:pt x="88184" y="22769"/>
                  <a:pt x="90908" y="25161"/>
                </a:cubicBezTo>
                <a:cubicBezTo>
                  <a:pt x="93633" y="27553"/>
                  <a:pt x="95560" y="32139"/>
                  <a:pt x="96490" y="33534"/>
                </a:cubicBezTo>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5721650" y="3824193"/>
            <a:ext cx="1166250" cy="900650"/>
          </a:xfrm>
          <a:custGeom>
            <a:avLst/>
            <a:gdLst/>
            <a:ahLst/>
            <a:cxnLst/>
            <a:rect l="l" t="t" r="r" b="b"/>
            <a:pathLst>
              <a:path w="46650" h="36026" extrusionOk="0">
                <a:moveTo>
                  <a:pt x="0" y="12900"/>
                </a:moveTo>
                <a:cubicBezTo>
                  <a:pt x="2326" y="10774"/>
                  <a:pt x="9901" y="1271"/>
                  <a:pt x="13955" y="141"/>
                </a:cubicBezTo>
                <a:cubicBezTo>
                  <a:pt x="18009" y="-989"/>
                  <a:pt x="21265" y="4992"/>
                  <a:pt x="24322" y="6122"/>
                </a:cubicBezTo>
                <a:cubicBezTo>
                  <a:pt x="27379" y="7252"/>
                  <a:pt x="29837" y="4660"/>
                  <a:pt x="32296" y="6919"/>
                </a:cubicBezTo>
                <a:cubicBezTo>
                  <a:pt x="34755" y="9178"/>
                  <a:pt x="37147" y="16821"/>
                  <a:pt x="39074" y="19678"/>
                </a:cubicBezTo>
                <a:cubicBezTo>
                  <a:pt x="41001" y="22536"/>
                  <a:pt x="42596" y="21339"/>
                  <a:pt x="43859" y="24064"/>
                </a:cubicBezTo>
                <a:cubicBezTo>
                  <a:pt x="45122" y="26789"/>
                  <a:pt x="46185" y="34032"/>
                  <a:pt x="46650" y="36026"/>
                </a:cubicBezTo>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6977625" y="2578973"/>
            <a:ext cx="2482075" cy="2096050"/>
          </a:xfrm>
          <a:custGeom>
            <a:avLst/>
            <a:gdLst/>
            <a:ahLst/>
            <a:cxnLst/>
            <a:rect l="l" t="t" r="r" b="b"/>
            <a:pathLst>
              <a:path w="99283" h="83842" extrusionOk="0">
                <a:moveTo>
                  <a:pt x="0" y="11274"/>
                </a:moveTo>
                <a:cubicBezTo>
                  <a:pt x="4777" y="9398"/>
                  <a:pt x="20153" y="-437"/>
                  <a:pt x="28662" y="15"/>
                </a:cubicBezTo>
                <a:cubicBezTo>
                  <a:pt x="37171" y="467"/>
                  <a:pt x="44452" y="11347"/>
                  <a:pt x="51055" y="13986"/>
                </a:cubicBezTo>
                <a:cubicBezTo>
                  <a:pt x="57658" y="16625"/>
                  <a:pt x="62967" y="10570"/>
                  <a:pt x="68278" y="15848"/>
                </a:cubicBezTo>
                <a:cubicBezTo>
                  <a:pt x="73589" y="21126"/>
                  <a:pt x="78756" y="38978"/>
                  <a:pt x="82919" y="45653"/>
                </a:cubicBezTo>
                <a:cubicBezTo>
                  <a:pt x="87082" y="52328"/>
                  <a:pt x="90527" y="49534"/>
                  <a:pt x="93254" y="55899"/>
                </a:cubicBezTo>
                <a:cubicBezTo>
                  <a:pt x="95981" y="62264"/>
                  <a:pt x="98278" y="79185"/>
                  <a:pt x="99283" y="83842"/>
                </a:cubicBezTo>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1584925" y="1046650"/>
            <a:ext cx="7954475" cy="4595250"/>
          </a:xfrm>
          <a:custGeom>
            <a:avLst/>
            <a:gdLst/>
            <a:ahLst/>
            <a:cxnLst/>
            <a:rect l="l" t="t" r="r" b="b"/>
            <a:pathLst>
              <a:path w="318179" h="183810" extrusionOk="0">
                <a:moveTo>
                  <a:pt x="0" y="183810"/>
                </a:moveTo>
                <a:cubicBezTo>
                  <a:pt x="5914" y="182481"/>
                  <a:pt x="25186" y="182016"/>
                  <a:pt x="35486" y="175836"/>
                </a:cubicBezTo>
                <a:cubicBezTo>
                  <a:pt x="45786" y="169656"/>
                  <a:pt x="40536" y="155169"/>
                  <a:pt x="61801" y="146729"/>
                </a:cubicBezTo>
                <a:cubicBezTo>
                  <a:pt x="83066" y="138289"/>
                  <a:pt x="139419" y="136495"/>
                  <a:pt x="163076" y="125198"/>
                </a:cubicBezTo>
                <a:cubicBezTo>
                  <a:pt x="186734" y="113901"/>
                  <a:pt x="183943" y="91971"/>
                  <a:pt x="203746" y="78946"/>
                </a:cubicBezTo>
                <a:cubicBezTo>
                  <a:pt x="223549" y="65921"/>
                  <a:pt x="262823" y="60207"/>
                  <a:pt x="281895" y="47049"/>
                </a:cubicBezTo>
                <a:cubicBezTo>
                  <a:pt x="300967" y="33891"/>
                  <a:pt x="312132" y="7842"/>
                  <a:pt x="318179" y="0"/>
                </a:cubicBezTo>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4"/>
          <p:cNvCxnSpPr/>
          <p:nvPr/>
        </p:nvCxnSpPr>
        <p:spPr>
          <a:xfrm rot="10800000">
            <a:off x="1564975" y="907125"/>
            <a:ext cx="0" cy="4754700"/>
          </a:xfrm>
          <a:prstGeom prst="straightConnector1">
            <a:avLst/>
          </a:prstGeom>
          <a:noFill/>
          <a:ln w="38100" cap="flat" cmpd="sng">
            <a:solidFill>
              <a:schemeClr val="dk2"/>
            </a:solidFill>
            <a:prstDash val="solid"/>
            <a:round/>
            <a:headEnd type="none" w="sm" len="sm"/>
            <a:tailEnd type="triangle" w="med" len="med"/>
          </a:ln>
        </p:spPr>
      </p:cxnSp>
      <p:cxnSp>
        <p:nvCxnSpPr>
          <p:cNvPr id="535" name="Google Shape;535;p4"/>
          <p:cNvCxnSpPr/>
          <p:nvPr/>
        </p:nvCxnSpPr>
        <p:spPr>
          <a:xfrm>
            <a:off x="1545039" y="5661825"/>
            <a:ext cx="8273400" cy="0"/>
          </a:xfrm>
          <a:prstGeom prst="straightConnector1">
            <a:avLst/>
          </a:prstGeom>
          <a:noFill/>
          <a:ln w="38100" cap="flat" cmpd="sng">
            <a:solidFill>
              <a:schemeClr val="dk2"/>
            </a:solidFill>
            <a:prstDash val="solid"/>
            <a:round/>
            <a:headEnd type="none" w="sm" len="sm"/>
            <a:tailEnd type="triangle" w="med" len="med"/>
          </a:ln>
        </p:spPr>
      </p:cxnSp>
      <p:sp>
        <p:nvSpPr>
          <p:cNvPr id="536" name="Google Shape;536;p4"/>
          <p:cNvSpPr txBox="1"/>
          <p:nvPr/>
        </p:nvSpPr>
        <p:spPr>
          <a:xfrm>
            <a:off x="9748674" y="5557207"/>
            <a:ext cx="1505100" cy="18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time</a:t>
            </a:r>
            <a:endParaRPr sz="1600" b="0" i="0" u="none" strike="noStrike" cap="none">
              <a:solidFill>
                <a:srgbClr val="000000"/>
              </a:solidFill>
              <a:latin typeface="Barlow"/>
              <a:ea typeface="Barlow"/>
              <a:cs typeface="Barlow"/>
              <a:sym typeface="Barlow"/>
            </a:endParaRPr>
          </a:p>
        </p:txBody>
      </p:sp>
      <p:sp>
        <p:nvSpPr>
          <p:cNvPr id="537" name="Google Shape;537;p4"/>
          <p:cNvSpPr txBox="1"/>
          <p:nvPr/>
        </p:nvSpPr>
        <p:spPr>
          <a:xfrm>
            <a:off x="1166250" y="558200"/>
            <a:ext cx="2641500" cy="119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Databricks Value to Customer</a:t>
            </a:r>
            <a:endParaRPr sz="16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𝛼</a:t>
            </a:r>
            <a:endParaRPr sz="16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arlow"/>
                <a:ea typeface="Barlow"/>
                <a:cs typeface="Barlow"/>
                <a:sym typeface="Barlow"/>
              </a:rPr>
              <a:t>Customer Value to Databricks</a:t>
            </a:r>
            <a:endParaRPr sz="1600" b="0" i="0" u="none" strike="noStrike" cap="none">
              <a:solidFill>
                <a:srgbClr val="000000"/>
              </a:solidFill>
              <a:latin typeface="Barlow"/>
              <a:ea typeface="Barlow"/>
              <a:cs typeface="Barlow"/>
              <a:sym typeface="Barlow"/>
            </a:endParaRPr>
          </a:p>
        </p:txBody>
      </p:sp>
      <p:cxnSp>
        <p:nvCxnSpPr>
          <p:cNvPr id="538" name="Google Shape;538;p4"/>
          <p:cNvCxnSpPr/>
          <p:nvPr/>
        </p:nvCxnSpPr>
        <p:spPr>
          <a:xfrm rot="10800000">
            <a:off x="2624475" y="2352525"/>
            <a:ext cx="0" cy="3309300"/>
          </a:xfrm>
          <a:prstGeom prst="straightConnector1">
            <a:avLst/>
          </a:prstGeom>
          <a:noFill/>
          <a:ln w="19050" cap="flat" cmpd="sng">
            <a:solidFill>
              <a:schemeClr val="dk2"/>
            </a:solidFill>
            <a:prstDash val="dot"/>
            <a:round/>
            <a:headEnd type="none" w="sm" len="sm"/>
            <a:tailEnd type="none" w="sm" len="sm"/>
          </a:ln>
        </p:spPr>
      </p:cxnSp>
      <p:cxnSp>
        <p:nvCxnSpPr>
          <p:cNvPr id="539" name="Google Shape;539;p4"/>
          <p:cNvCxnSpPr/>
          <p:nvPr/>
        </p:nvCxnSpPr>
        <p:spPr>
          <a:xfrm rot="10800000">
            <a:off x="3322225" y="2352525"/>
            <a:ext cx="0" cy="3309300"/>
          </a:xfrm>
          <a:prstGeom prst="straightConnector1">
            <a:avLst/>
          </a:prstGeom>
          <a:noFill/>
          <a:ln w="19050" cap="flat" cmpd="sng">
            <a:solidFill>
              <a:schemeClr val="dk2"/>
            </a:solidFill>
            <a:prstDash val="dot"/>
            <a:round/>
            <a:headEnd type="none" w="sm" len="sm"/>
            <a:tailEnd type="none" w="sm" len="sm"/>
          </a:ln>
        </p:spPr>
      </p:cxnSp>
      <p:cxnSp>
        <p:nvCxnSpPr>
          <p:cNvPr id="540" name="Google Shape;540;p4"/>
          <p:cNvCxnSpPr/>
          <p:nvPr/>
        </p:nvCxnSpPr>
        <p:spPr>
          <a:xfrm rot="10800000">
            <a:off x="5738014" y="1156425"/>
            <a:ext cx="0" cy="4505400"/>
          </a:xfrm>
          <a:prstGeom prst="straightConnector1">
            <a:avLst/>
          </a:prstGeom>
          <a:noFill/>
          <a:ln w="19050" cap="flat" cmpd="sng">
            <a:solidFill>
              <a:schemeClr val="dk2"/>
            </a:solidFill>
            <a:prstDash val="dot"/>
            <a:round/>
            <a:headEnd type="none" w="sm" len="sm"/>
            <a:tailEnd type="none" w="sm" len="sm"/>
          </a:ln>
        </p:spPr>
      </p:cxnSp>
      <p:cxnSp>
        <p:nvCxnSpPr>
          <p:cNvPr id="541" name="Google Shape;541;p4"/>
          <p:cNvCxnSpPr/>
          <p:nvPr/>
        </p:nvCxnSpPr>
        <p:spPr>
          <a:xfrm rot="10800000">
            <a:off x="6940600" y="1156425"/>
            <a:ext cx="0" cy="4505400"/>
          </a:xfrm>
          <a:prstGeom prst="straightConnector1">
            <a:avLst/>
          </a:prstGeom>
          <a:noFill/>
          <a:ln w="19050" cap="flat" cmpd="sng">
            <a:solidFill>
              <a:schemeClr val="dk2"/>
            </a:solidFill>
            <a:prstDash val="dot"/>
            <a:round/>
            <a:headEnd type="none" w="sm" len="sm"/>
            <a:tailEnd type="none" w="sm" len="sm"/>
          </a:ln>
        </p:spPr>
      </p:cxnSp>
      <p:sp>
        <p:nvSpPr>
          <p:cNvPr id="542" name="Google Shape;542;p4"/>
          <p:cNvSpPr txBox="1"/>
          <p:nvPr/>
        </p:nvSpPr>
        <p:spPr>
          <a:xfrm rot="-5400000">
            <a:off x="493475" y="3533750"/>
            <a:ext cx="3040200" cy="7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Discovery</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Pay-as-you-go</a:t>
            </a:r>
            <a:endParaRPr sz="1400" b="0" i="0" u="none" strike="noStrike" cap="none">
              <a:solidFill>
                <a:srgbClr val="000000"/>
              </a:solidFill>
              <a:latin typeface="Barlow"/>
              <a:ea typeface="Barlow"/>
              <a:cs typeface="Barlow"/>
              <a:sym typeface="Barlow"/>
            </a:endParaRPr>
          </a:p>
        </p:txBody>
      </p:sp>
      <p:sp>
        <p:nvSpPr>
          <p:cNvPr id="543" name="Google Shape;543;p4"/>
          <p:cNvSpPr txBox="1"/>
          <p:nvPr/>
        </p:nvSpPr>
        <p:spPr>
          <a:xfrm rot="-5400000">
            <a:off x="1792825" y="3275975"/>
            <a:ext cx="22656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First Sales Experience</a:t>
            </a:r>
            <a:endParaRPr sz="1400" b="0" i="0" u="none" strike="noStrike" cap="none">
              <a:solidFill>
                <a:srgbClr val="000000"/>
              </a:solidFill>
              <a:latin typeface="Barlow"/>
              <a:ea typeface="Barlow"/>
              <a:cs typeface="Barlow"/>
              <a:sym typeface="Barlow"/>
            </a:endParaRPr>
          </a:p>
        </p:txBody>
      </p:sp>
      <p:sp>
        <p:nvSpPr>
          <p:cNvPr id="544" name="Google Shape;544;p4"/>
          <p:cNvSpPr txBox="1"/>
          <p:nvPr/>
        </p:nvSpPr>
        <p:spPr>
          <a:xfrm rot="-5400000">
            <a:off x="3552050" y="3092900"/>
            <a:ext cx="18999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Adoption Phase</a:t>
            </a:r>
            <a:endParaRPr sz="1400" b="0" i="0" u="none" strike="noStrike" cap="none">
              <a:solidFill>
                <a:srgbClr val="000000"/>
              </a:solidFill>
              <a:latin typeface="Barlow"/>
              <a:ea typeface="Barlow"/>
              <a:cs typeface="Barlow"/>
              <a:sym typeface="Barlow"/>
            </a:endParaRPr>
          </a:p>
        </p:txBody>
      </p:sp>
      <p:sp>
        <p:nvSpPr>
          <p:cNvPr id="545" name="Google Shape;545;p4"/>
          <p:cNvSpPr txBox="1"/>
          <p:nvPr/>
        </p:nvSpPr>
        <p:spPr>
          <a:xfrm rot="-5400000">
            <a:off x="5361225" y="1625475"/>
            <a:ext cx="1899900" cy="83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SCP</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Use Case Acceleration</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Training</a:t>
            </a:r>
            <a:endParaRPr sz="1400" b="0" i="0" u="none" strike="noStrike" cap="none">
              <a:solidFill>
                <a:srgbClr val="000000"/>
              </a:solidFill>
              <a:latin typeface="Barlow"/>
              <a:ea typeface="Barlow"/>
              <a:cs typeface="Barlow"/>
              <a:sym typeface="Barlow"/>
            </a:endParaRPr>
          </a:p>
        </p:txBody>
      </p:sp>
      <p:sp>
        <p:nvSpPr>
          <p:cNvPr id="546" name="Google Shape;546;p4"/>
          <p:cNvSpPr txBox="1"/>
          <p:nvPr/>
        </p:nvSpPr>
        <p:spPr>
          <a:xfrm rot="-5400000">
            <a:off x="6558275" y="1154275"/>
            <a:ext cx="2044200" cy="66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Growth</a:t>
            </a:r>
            <a:endParaRPr sz="1400" b="0" i="0" u="none" strike="noStrike" cap="none">
              <a:solidFill>
                <a:srgbClr val="000000"/>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Widespread Adoption</a:t>
            </a:r>
            <a:endParaRPr sz="1400" b="0" i="0" u="none" strike="noStrike" cap="none">
              <a:solidFill>
                <a:srgbClr val="000000"/>
              </a:solidFill>
              <a:latin typeface="Barlow"/>
              <a:ea typeface="Barlow"/>
              <a:cs typeface="Barlow"/>
              <a:sym typeface="Barlow"/>
            </a:endParaRPr>
          </a:p>
        </p:txBody>
      </p:sp>
      <p:sp>
        <p:nvSpPr>
          <p:cNvPr id="547" name="Google Shape;547;p4"/>
          <p:cNvSpPr txBox="1"/>
          <p:nvPr/>
        </p:nvSpPr>
        <p:spPr>
          <a:xfrm>
            <a:off x="7083625" y="3488725"/>
            <a:ext cx="18999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Barlow"/>
                <a:ea typeface="Barlow"/>
                <a:cs typeface="Barlow"/>
                <a:sym typeface="Barlow"/>
              </a:rPr>
              <a:t>Churn / Downsell Risks</a:t>
            </a:r>
            <a:endParaRPr sz="1400" b="0" i="0" u="none" strike="noStrike" cap="none">
              <a:solidFill>
                <a:schemeClr val="accent2"/>
              </a:solidFill>
              <a:latin typeface="Barlow"/>
              <a:ea typeface="Barlow"/>
              <a:cs typeface="Barlow"/>
              <a:sym typeface="Barlow"/>
            </a:endParaRPr>
          </a:p>
        </p:txBody>
      </p:sp>
      <p:sp>
        <p:nvSpPr>
          <p:cNvPr id="548" name="Google Shape;548;p4"/>
          <p:cNvSpPr/>
          <p:nvPr/>
        </p:nvSpPr>
        <p:spPr>
          <a:xfrm>
            <a:off x="3347150" y="1898625"/>
            <a:ext cx="2381500" cy="2749750"/>
          </a:xfrm>
          <a:custGeom>
            <a:avLst/>
            <a:gdLst/>
            <a:ahLst/>
            <a:cxnLst/>
            <a:rect l="l" t="t" r="r" b="b"/>
            <a:pathLst>
              <a:path w="95260" h="109990" extrusionOk="0">
                <a:moveTo>
                  <a:pt x="0" y="109990"/>
                </a:moveTo>
                <a:cubicBezTo>
                  <a:pt x="4201" y="108790"/>
                  <a:pt x="18169" y="107099"/>
                  <a:pt x="25207" y="102789"/>
                </a:cubicBezTo>
                <a:cubicBezTo>
                  <a:pt x="32245" y="98479"/>
                  <a:pt x="33827" y="91932"/>
                  <a:pt x="42229" y="84130"/>
                </a:cubicBezTo>
                <a:cubicBezTo>
                  <a:pt x="50631" y="76328"/>
                  <a:pt x="66781" y="69999"/>
                  <a:pt x="75619" y="55977"/>
                </a:cubicBezTo>
                <a:cubicBezTo>
                  <a:pt x="84458" y="41955"/>
                  <a:pt x="91987" y="9330"/>
                  <a:pt x="95260" y="0"/>
                </a:cubicBezTo>
              </a:path>
            </a:pathLst>
          </a:custGeom>
          <a:noFill/>
          <a:ln w="38100" cap="flat" cmpd="sng">
            <a:solidFill>
              <a:srgbClr val="B3D4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5749850" y="2291450"/>
            <a:ext cx="1166225" cy="1821975"/>
          </a:xfrm>
          <a:custGeom>
            <a:avLst/>
            <a:gdLst/>
            <a:ahLst/>
            <a:cxnLst/>
            <a:rect l="l" t="t" r="r" b="b"/>
            <a:pathLst>
              <a:path w="46649" h="72879" extrusionOk="0">
                <a:moveTo>
                  <a:pt x="0" y="72879"/>
                </a:moveTo>
                <a:cubicBezTo>
                  <a:pt x="1986" y="69735"/>
                  <a:pt x="7095" y="58849"/>
                  <a:pt x="11918" y="54013"/>
                </a:cubicBezTo>
                <a:cubicBezTo>
                  <a:pt x="16742" y="49177"/>
                  <a:pt x="24795" y="50303"/>
                  <a:pt x="28941" y="43865"/>
                </a:cubicBezTo>
                <a:cubicBezTo>
                  <a:pt x="33088" y="37427"/>
                  <a:pt x="33846" y="22697"/>
                  <a:pt x="36797" y="15386"/>
                </a:cubicBezTo>
                <a:cubicBezTo>
                  <a:pt x="39748" y="8075"/>
                  <a:pt x="45007" y="2564"/>
                  <a:pt x="46649" y="0"/>
                </a:cubicBezTo>
              </a:path>
            </a:pathLst>
          </a:custGeom>
          <a:noFill/>
          <a:ln w="38100" cap="flat" cmpd="sng">
            <a:solidFill>
              <a:srgbClr val="B3D4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txBox="1"/>
          <p:nvPr/>
        </p:nvSpPr>
        <p:spPr>
          <a:xfrm>
            <a:off x="3586088" y="2091925"/>
            <a:ext cx="18999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3D4DE"/>
                </a:solidFill>
                <a:latin typeface="Barlow"/>
                <a:ea typeface="Barlow"/>
                <a:cs typeface="Barlow"/>
                <a:sym typeface="Barlow"/>
              </a:rPr>
              <a:t>Upsell Opportunities</a:t>
            </a:r>
            <a:endParaRPr sz="1400" b="0" i="0" u="none" strike="noStrike" cap="none">
              <a:solidFill>
                <a:srgbClr val="B3D4DE"/>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
                                        </p:tgtEl>
                                        <p:attrNameLst>
                                          <p:attrName>style.visibility</p:attrName>
                                        </p:attrNameLst>
                                      </p:cBhvr>
                                      <p:to>
                                        <p:strVal val="visible"/>
                                      </p:to>
                                    </p:set>
                                    <p:animEffect transition="in" filter="fade">
                                      <p:cBhvr>
                                        <p:cTn id="12" dur="1000"/>
                                        <p:tgtEl>
                                          <p:spTgt spid="5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gtEl>
                                        <p:attrNameLst>
                                          <p:attrName>style.visibility</p:attrName>
                                        </p:attrNameLst>
                                      </p:cBhvr>
                                      <p:to>
                                        <p:strVal val="visible"/>
                                      </p:to>
                                    </p:set>
                                    <p:animEffect transition="in" filter="fade">
                                      <p:cBhvr>
                                        <p:cTn id="17" dur="1000"/>
                                        <p:tgtEl>
                                          <p:spTgt spid="538"/>
                                        </p:tgtEl>
                                      </p:cBhvr>
                                    </p:animEffect>
                                  </p:childTnLst>
                                </p:cTn>
                              </p:par>
                              <p:par>
                                <p:cTn id="18" presetID="10" presetClass="entr" presetSubtype="0" fill="hold" nodeType="withEffect">
                                  <p:stCondLst>
                                    <p:cond delay="0"/>
                                  </p:stCondLst>
                                  <p:childTnLst>
                                    <p:set>
                                      <p:cBhvr>
                                        <p:cTn id="19" dur="1" fill="hold">
                                          <p:stCondLst>
                                            <p:cond delay="0"/>
                                          </p:stCondLst>
                                        </p:cTn>
                                        <p:tgtEl>
                                          <p:spTgt spid="543"/>
                                        </p:tgtEl>
                                        <p:attrNameLst>
                                          <p:attrName>style.visibility</p:attrName>
                                        </p:attrNameLst>
                                      </p:cBhvr>
                                      <p:to>
                                        <p:strVal val="visible"/>
                                      </p:to>
                                    </p:set>
                                    <p:animEffect transition="in" filter="fade">
                                      <p:cBhvr>
                                        <p:cTn id="20" dur="1000"/>
                                        <p:tgtEl>
                                          <p:spTgt spid="5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9"/>
                                        </p:tgtEl>
                                        <p:attrNameLst>
                                          <p:attrName>style.visibility</p:attrName>
                                        </p:attrNameLst>
                                      </p:cBhvr>
                                      <p:to>
                                        <p:strVal val="visible"/>
                                      </p:to>
                                    </p:set>
                                    <p:animEffect transition="in" filter="fade">
                                      <p:cBhvr>
                                        <p:cTn id="25" dur="1000"/>
                                        <p:tgtEl>
                                          <p:spTgt spid="539"/>
                                        </p:tgtEl>
                                      </p:cBhvr>
                                    </p:animEffect>
                                  </p:childTnLst>
                                </p:cTn>
                              </p:par>
                              <p:par>
                                <p:cTn id="26" presetID="10" presetClass="entr" presetSubtype="0" fill="hold" nodeType="withEffect">
                                  <p:stCondLst>
                                    <p:cond delay="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1000"/>
                                        <p:tgtEl>
                                          <p:spTgt spid="5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40"/>
                                        </p:tgtEl>
                                        <p:attrNameLst>
                                          <p:attrName>style.visibility</p:attrName>
                                        </p:attrNameLst>
                                      </p:cBhvr>
                                      <p:to>
                                        <p:strVal val="visible"/>
                                      </p:to>
                                    </p:set>
                                    <p:animEffect transition="in" filter="fade">
                                      <p:cBhvr>
                                        <p:cTn id="33" dur="1000"/>
                                        <p:tgtEl>
                                          <p:spTgt spid="540"/>
                                        </p:tgtEl>
                                      </p:cBhvr>
                                    </p:animEffect>
                                  </p:childTnLst>
                                </p:cTn>
                              </p:par>
                              <p:par>
                                <p:cTn id="34" presetID="10" presetClass="entr" presetSubtype="0" fill="hold" nodeType="withEffect">
                                  <p:stCondLst>
                                    <p:cond delay="0"/>
                                  </p:stCondLst>
                                  <p:childTnLst>
                                    <p:set>
                                      <p:cBhvr>
                                        <p:cTn id="35" dur="1" fill="hold">
                                          <p:stCondLst>
                                            <p:cond delay="0"/>
                                          </p:stCondLst>
                                        </p:cTn>
                                        <p:tgtEl>
                                          <p:spTgt spid="545"/>
                                        </p:tgtEl>
                                        <p:attrNameLst>
                                          <p:attrName>style.visibility</p:attrName>
                                        </p:attrNameLst>
                                      </p:cBhvr>
                                      <p:to>
                                        <p:strVal val="visible"/>
                                      </p:to>
                                    </p:set>
                                    <p:animEffect transition="in" filter="fade">
                                      <p:cBhvr>
                                        <p:cTn id="36" dur="1000"/>
                                        <p:tgtEl>
                                          <p:spTgt spid="5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41"/>
                                        </p:tgtEl>
                                        <p:attrNameLst>
                                          <p:attrName>style.visibility</p:attrName>
                                        </p:attrNameLst>
                                      </p:cBhvr>
                                      <p:to>
                                        <p:strVal val="visible"/>
                                      </p:to>
                                    </p:set>
                                    <p:animEffect transition="in" filter="fade">
                                      <p:cBhvr>
                                        <p:cTn id="41" dur="1000"/>
                                        <p:tgtEl>
                                          <p:spTgt spid="541"/>
                                        </p:tgtEl>
                                      </p:cBhvr>
                                    </p:animEffect>
                                  </p:childTnLst>
                                </p:cTn>
                              </p:par>
                              <p:par>
                                <p:cTn id="42" presetID="10" presetClass="entr" presetSubtype="0" fill="hold" nodeType="withEffect">
                                  <p:stCondLst>
                                    <p:cond delay="0"/>
                                  </p:stCondLst>
                                  <p:childTnLst>
                                    <p:set>
                                      <p:cBhvr>
                                        <p:cTn id="43" dur="1" fill="hold">
                                          <p:stCondLst>
                                            <p:cond delay="0"/>
                                          </p:stCondLst>
                                        </p:cTn>
                                        <p:tgtEl>
                                          <p:spTgt spid="546"/>
                                        </p:tgtEl>
                                        <p:attrNameLst>
                                          <p:attrName>style.visibility</p:attrName>
                                        </p:attrNameLst>
                                      </p:cBhvr>
                                      <p:to>
                                        <p:strVal val="visible"/>
                                      </p:to>
                                    </p:set>
                                    <p:animEffect transition="in" filter="fade">
                                      <p:cBhvr>
                                        <p:cTn id="44" dur="1000"/>
                                        <p:tgtEl>
                                          <p:spTgt spid="54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29"/>
                                        </p:tgtEl>
                                        <p:attrNameLst>
                                          <p:attrName>style.visibility</p:attrName>
                                        </p:attrNameLst>
                                      </p:cBhvr>
                                      <p:to>
                                        <p:strVal val="visible"/>
                                      </p:to>
                                    </p:set>
                                    <p:animEffect transition="in" filter="fade">
                                      <p:cBhvr>
                                        <p:cTn id="49" dur="1000"/>
                                        <p:tgtEl>
                                          <p:spTgt spid="5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30"/>
                                        </p:tgtEl>
                                        <p:attrNameLst>
                                          <p:attrName>style.visibility</p:attrName>
                                        </p:attrNameLst>
                                      </p:cBhvr>
                                      <p:to>
                                        <p:strVal val="visible"/>
                                      </p:to>
                                    </p:set>
                                    <p:animEffect transition="in" filter="fade">
                                      <p:cBhvr>
                                        <p:cTn id="54" dur="1000"/>
                                        <p:tgtEl>
                                          <p:spTgt spid="5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31"/>
                                        </p:tgtEl>
                                        <p:attrNameLst>
                                          <p:attrName>style.visibility</p:attrName>
                                        </p:attrNameLst>
                                      </p:cBhvr>
                                      <p:to>
                                        <p:strVal val="visible"/>
                                      </p:to>
                                    </p:set>
                                    <p:animEffect transition="in" filter="fade">
                                      <p:cBhvr>
                                        <p:cTn id="59" dur="1000"/>
                                        <p:tgtEl>
                                          <p:spTgt spid="5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32"/>
                                        </p:tgtEl>
                                        <p:attrNameLst>
                                          <p:attrName>style.visibility</p:attrName>
                                        </p:attrNameLst>
                                      </p:cBhvr>
                                      <p:to>
                                        <p:strVal val="visible"/>
                                      </p:to>
                                    </p:set>
                                    <p:animEffect transition="in" filter="fade">
                                      <p:cBhvr>
                                        <p:cTn id="64" dur="1000"/>
                                        <p:tgtEl>
                                          <p:spTgt spid="5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7"/>
                                        </p:tgtEl>
                                        <p:attrNameLst>
                                          <p:attrName>style.visibility</p:attrName>
                                        </p:attrNameLst>
                                      </p:cBhvr>
                                      <p:to>
                                        <p:strVal val="visible"/>
                                      </p:to>
                                    </p:set>
                                    <p:animEffect transition="in" filter="fade">
                                      <p:cBhvr>
                                        <p:cTn id="69" dur="1000"/>
                                        <p:tgtEl>
                                          <p:spTgt spid="5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48"/>
                                        </p:tgtEl>
                                        <p:attrNameLst>
                                          <p:attrName>style.visibility</p:attrName>
                                        </p:attrNameLst>
                                      </p:cBhvr>
                                      <p:to>
                                        <p:strVal val="visible"/>
                                      </p:to>
                                    </p:set>
                                    <p:animEffect transition="in" filter="fade">
                                      <p:cBhvr>
                                        <p:cTn id="74" dur="1000"/>
                                        <p:tgtEl>
                                          <p:spTgt spid="54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49"/>
                                        </p:tgtEl>
                                        <p:attrNameLst>
                                          <p:attrName>style.visibility</p:attrName>
                                        </p:attrNameLst>
                                      </p:cBhvr>
                                      <p:to>
                                        <p:strVal val="visible"/>
                                      </p:to>
                                    </p:set>
                                    <p:animEffect transition="in" filter="fade">
                                      <p:cBhvr>
                                        <p:cTn id="79" dur="1000"/>
                                        <p:tgtEl>
                                          <p:spTgt spid="54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0"/>
                                        </p:tgtEl>
                                        <p:attrNameLst>
                                          <p:attrName>style.visibility</p:attrName>
                                        </p:attrNameLst>
                                      </p:cBhvr>
                                      <p:to>
                                        <p:strVal val="visible"/>
                                      </p:to>
                                    </p:set>
                                    <p:animEffect transition="in" filter="fade">
                                      <p:cBhvr>
                                        <p:cTn id="84"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
          <p:cNvSpPr txBox="1">
            <a:spLocks noGrp="1"/>
          </p:cNvSpPr>
          <p:nvPr>
            <p:ph type="body" idx="1"/>
          </p:nvPr>
        </p:nvSpPr>
        <p:spPr>
          <a:xfrm>
            <a:off x="1939451" y="1585925"/>
            <a:ext cx="9781500" cy="4590900"/>
          </a:xfrm>
          <a:prstGeom prst="rect">
            <a:avLst/>
          </a:prstGeom>
          <a:noFill/>
          <a:ln>
            <a:noFill/>
          </a:ln>
        </p:spPr>
        <p:txBody>
          <a:bodyPr spcFirstLastPara="1" wrap="square" lIns="0" tIns="45700" rIns="0" bIns="45700" anchor="t" anchorCtr="0">
            <a:noAutofit/>
          </a:bodyPr>
          <a:lstStyle/>
          <a:p>
            <a:pPr marL="228600" lvl="0" indent="-228600" algn="l" rtl="0">
              <a:lnSpc>
                <a:spcPct val="115000"/>
              </a:lnSpc>
              <a:spcBef>
                <a:spcPts val="0"/>
              </a:spcBef>
              <a:spcAft>
                <a:spcPts val="0"/>
              </a:spcAft>
              <a:buSzPts val="2800"/>
              <a:buChar char="▪"/>
            </a:pPr>
            <a:r>
              <a:rPr lang="en-US"/>
              <a:t>Maximize the customer lifetime value / experience</a:t>
            </a:r>
            <a:endParaRPr/>
          </a:p>
          <a:p>
            <a:pPr marL="228600" lvl="0" indent="-228600" algn="l" rtl="0">
              <a:lnSpc>
                <a:spcPct val="115000"/>
              </a:lnSpc>
              <a:spcBef>
                <a:spcPts val="0"/>
              </a:spcBef>
              <a:spcAft>
                <a:spcPts val="0"/>
              </a:spcAft>
              <a:buSzPts val="2800"/>
              <a:buChar char="▪"/>
            </a:pPr>
            <a:r>
              <a:rPr lang="en-US"/>
              <a:t>Identify churn / downsell risks</a:t>
            </a:r>
            <a:endParaRPr/>
          </a:p>
          <a:p>
            <a:pPr marL="914400" lvl="1" indent="-358775" algn="l" rtl="0">
              <a:lnSpc>
                <a:spcPct val="115000"/>
              </a:lnSpc>
              <a:spcBef>
                <a:spcPts val="0"/>
              </a:spcBef>
              <a:spcAft>
                <a:spcPts val="0"/>
              </a:spcAft>
              <a:buSzPts val="2050"/>
              <a:buChar char="▪"/>
            </a:pPr>
            <a:r>
              <a:rPr lang="en-US"/>
              <a:t>Product risks</a:t>
            </a:r>
            <a:endParaRPr/>
          </a:p>
          <a:p>
            <a:pPr marL="914400" lvl="1" indent="-358775" algn="l" rtl="0">
              <a:lnSpc>
                <a:spcPct val="115000"/>
              </a:lnSpc>
              <a:spcBef>
                <a:spcPts val="0"/>
              </a:spcBef>
              <a:spcAft>
                <a:spcPts val="0"/>
              </a:spcAft>
              <a:buSzPts val="2050"/>
              <a:buChar char="▪"/>
            </a:pPr>
            <a:r>
              <a:rPr lang="en-US"/>
              <a:t>Competitive threats</a:t>
            </a:r>
            <a:endParaRPr/>
          </a:p>
          <a:p>
            <a:pPr marL="914400" lvl="1" indent="-358775" algn="l" rtl="0">
              <a:lnSpc>
                <a:spcPct val="115000"/>
              </a:lnSpc>
              <a:spcBef>
                <a:spcPts val="0"/>
              </a:spcBef>
              <a:spcAft>
                <a:spcPts val="0"/>
              </a:spcAft>
              <a:buSzPts val="2050"/>
              <a:buChar char="▪"/>
            </a:pPr>
            <a:r>
              <a:rPr lang="en-US"/>
              <a:t>Organization / systemic risks</a:t>
            </a:r>
            <a:endParaRPr/>
          </a:p>
          <a:p>
            <a:pPr marL="228600" lvl="0" indent="-228600" algn="l" rtl="0">
              <a:lnSpc>
                <a:spcPct val="115000"/>
              </a:lnSpc>
              <a:spcBef>
                <a:spcPts val="0"/>
              </a:spcBef>
              <a:spcAft>
                <a:spcPts val="0"/>
              </a:spcAft>
              <a:buSzPts val="2800"/>
              <a:buChar char="▪"/>
            </a:pPr>
            <a:r>
              <a:rPr lang="en-US"/>
              <a:t>Identify upsell opportunities</a:t>
            </a:r>
            <a:endParaRPr/>
          </a:p>
          <a:p>
            <a:pPr marL="914400" lvl="1" indent="-358775" algn="l" rtl="0">
              <a:lnSpc>
                <a:spcPct val="115000"/>
              </a:lnSpc>
              <a:spcBef>
                <a:spcPts val="0"/>
              </a:spcBef>
              <a:spcAft>
                <a:spcPts val="0"/>
              </a:spcAft>
              <a:buSzPts val="2050"/>
              <a:buChar char="▪"/>
            </a:pPr>
            <a:r>
              <a:rPr lang="en-US"/>
              <a:t>Use case acquisition</a:t>
            </a:r>
            <a:endParaRPr/>
          </a:p>
          <a:p>
            <a:pPr marL="228600" lvl="0" indent="-228600" algn="l" rtl="0">
              <a:lnSpc>
                <a:spcPct val="115000"/>
              </a:lnSpc>
              <a:spcBef>
                <a:spcPts val="0"/>
              </a:spcBef>
              <a:spcAft>
                <a:spcPts val="0"/>
              </a:spcAft>
              <a:buSzPts val="2800"/>
              <a:buChar char="▪"/>
            </a:pPr>
            <a:r>
              <a:rPr lang="en-US"/>
              <a:t>Improve revenue forecast accuracy </a:t>
            </a:r>
            <a:endParaRPr/>
          </a:p>
          <a:p>
            <a:pPr marL="228600" lvl="0" indent="-228600" algn="l" rtl="0">
              <a:lnSpc>
                <a:spcPct val="115000"/>
              </a:lnSpc>
              <a:spcBef>
                <a:spcPts val="0"/>
              </a:spcBef>
              <a:spcAft>
                <a:spcPts val="0"/>
              </a:spcAft>
              <a:buSzPts val="2800"/>
              <a:buChar char="▪"/>
            </a:pPr>
            <a:r>
              <a:rPr lang="en-US"/>
              <a:t>Procure additional resources for your accounts</a:t>
            </a:r>
            <a:endParaRPr/>
          </a:p>
        </p:txBody>
      </p:sp>
      <p:sp>
        <p:nvSpPr>
          <p:cNvPr id="556" name="Google Shape;556;p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1"/>
              </a:buClr>
              <a:buSzPts val="4000"/>
              <a:buFont typeface="Barlow"/>
              <a:buNone/>
            </a:pPr>
            <a:r>
              <a:rPr lang="en-US"/>
              <a:t>Benefits of Consumption Planning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
          <p:cNvSpPr txBox="1"/>
          <p:nvPr/>
        </p:nvSpPr>
        <p:spPr>
          <a:xfrm>
            <a:off x="418150" y="3868450"/>
            <a:ext cx="2328000" cy="73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Research + Discovery + Use-Case Validation + Technical Validation (POC)</a:t>
            </a:r>
            <a:endParaRPr sz="1400" b="1" i="0" u="none" strike="noStrike" cap="none">
              <a:solidFill>
                <a:srgbClr val="000000"/>
              </a:solidFill>
              <a:latin typeface="Barlow"/>
              <a:ea typeface="Barlow"/>
              <a:cs typeface="Barlow"/>
              <a:sym typeface="Barlow"/>
            </a:endParaRPr>
          </a:p>
        </p:txBody>
      </p:sp>
      <p:sp>
        <p:nvSpPr>
          <p:cNvPr id="563" name="Google Shape;563;p6"/>
          <p:cNvSpPr txBox="1">
            <a:spLocks noGrp="1"/>
          </p:cNvSpPr>
          <p:nvPr>
            <p:ph type="title"/>
          </p:nvPr>
        </p:nvSpPr>
        <p:spPr>
          <a:xfrm>
            <a:off x="457200" y="228600"/>
            <a:ext cx="112470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Consumption Planning in the Customer Lifecycle</a:t>
            </a:r>
            <a:endParaRPr/>
          </a:p>
        </p:txBody>
      </p:sp>
      <p:sp>
        <p:nvSpPr>
          <p:cNvPr id="564" name="Google Shape;564;p6"/>
          <p:cNvSpPr/>
          <p:nvPr/>
        </p:nvSpPr>
        <p:spPr>
          <a:xfrm>
            <a:off x="460400" y="1994900"/>
            <a:ext cx="2286000" cy="1097400"/>
          </a:xfrm>
          <a:prstGeom prst="rightArrow">
            <a:avLst>
              <a:gd name="adj1" fmla="val 58866"/>
              <a:gd name="adj2" fmla="val 57979"/>
            </a:avLst>
          </a:prstGeom>
          <a:solidFill>
            <a:srgbClr val="FFAB00"/>
          </a:solidFill>
          <a:ln>
            <a:noFill/>
          </a:ln>
        </p:spPr>
        <p:txBody>
          <a:bodyPr spcFirstLastPara="1" wrap="square" lIns="91425" tIns="45700" rIns="91425" bIns="45700" anchor="ctr" anchorCtr="0">
            <a:noAutofit/>
          </a:bodyPr>
          <a:lstStyle/>
          <a:p>
            <a:pPr marL="48261"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Prospect / Validate / </a:t>
            </a:r>
            <a:br>
              <a:rPr lang="en-US" sz="1400" b="0" i="0" u="none" strike="noStrike" cap="none">
                <a:solidFill>
                  <a:srgbClr val="000000"/>
                </a:solidFill>
                <a:latin typeface="Barlow"/>
                <a:ea typeface="Barlow"/>
                <a:cs typeface="Barlow"/>
                <a:sym typeface="Barlow"/>
              </a:rPr>
            </a:br>
            <a:r>
              <a:rPr lang="en-US" sz="1400" b="0" i="0" u="none" strike="noStrike" cap="none">
                <a:solidFill>
                  <a:srgbClr val="000000"/>
                </a:solidFill>
                <a:latin typeface="Barlow"/>
                <a:ea typeface="Barlow"/>
                <a:cs typeface="Barlow"/>
                <a:sym typeface="Barlow"/>
              </a:rPr>
              <a:t>POC / Evaluation</a:t>
            </a:r>
            <a:endParaRPr sz="1400" b="0" i="0" u="none" strike="noStrike" cap="none">
              <a:solidFill>
                <a:srgbClr val="000000"/>
              </a:solidFill>
              <a:latin typeface="Barlow"/>
              <a:ea typeface="Barlow"/>
              <a:cs typeface="Barlow"/>
              <a:sym typeface="Barlow"/>
            </a:endParaRPr>
          </a:p>
        </p:txBody>
      </p:sp>
      <p:sp>
        <p:nvSpPr>
          <p:cNvPr id="565" name="Google Shape;565;p6"/>
          <p:cNvSpPr/>
          <p:nvPr/>
        </p:nvSpPr>
        <p:spPr>
          <a:xfrm>
            <a:off x="5780342" y="1766300"/>
            <a:ext cx="2286000" cy="1097400"/>
          </a:xfrm>
          <a:prstGeom prst="rightArrow">
            <a:avLst>
              <a:gd name="adj1" fmla="val 58866"/>
              <a:gd name="adj2" fmla="val 57979"/>
            </a:avLst>
          </a:prstGeom>
          <a:solidFill>
            <a:srgbClr val="1B5161"/>
          </a:solidFill>
          <a:ln>
            <a:noFill/>
          </a:ln>
        </p:spPr>
        <p:txBody>
          <a:bodyPr spcFirstLastPara="1" wrap="square" lIns="91425" tIns="45700" rIns="91425" bIns="45700" anchor="ctr" anchorCtr="0">
            <a:noAutofit/>
          </a:bodyPr>
          <a:lstStyle/>
          <a:p>
            <a:pPr marL="48261"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Barlow"/>
                <a:ea typeface="Barlow"/>
                <a:cs typeface="Barlow"/>
                <a:sym typeface="Barlow"/>
              </a:rPr>
              <a:t>Signed / Closed</a:t>
            </a:r>
            <a:endParaRPr sz="1400" b="0" i="0" u="none" strike="noStrike" cap="none">
              <a:solidFill>
                <a:srgbClr val="FFFFFF"/>
              </a:solidFill>
              <a:latin typeface="Barlow"/>
              <a:ea typeface="Barlow"/>
              <a:cs typeface="Barlow"/>
              <a:sym typeface="Barlow"/>
            </a:endParaRPr>
          </a:p>
        </p:txBody>
      </p:sp>
      <p:sp>
        <p:nvSpPr>
          <p:cNvPr id="566" name="Google Shape;566;p6"/>
          <p:cNvSpPr/>
          <p:nvPr/>
        </p:nvSpPr>
        <p:spPr>
          <a:xfrm>
            <a:off x="3120371" y="1994900"/>
            <a:ext cx="2286000" cy="1097400"/>
          </a:xfrm>
          <a:prstGeom prst="rightArrow">
            <a:avLst>
              <a:gd name="adj1" fmla="val 58866"/>
              <a:gd name="adj2" fmla="val 57979"/>
            </a:avLst>
          </a:prstGeom>
          <a:solidFill>
            <a:srgbClr val="00B379"/>
          </a:solidFill>
          <a:ln>
            <a:noFill/>
          </a:ln>
        </p:spPr>
        <p:txBody>
          <a:bodyPr spcFirstLastPara="1" wrap="square" lIns="91425" tIns="45700" rIns="91425" bIns="45700" anchor="ctr" anchorCtr="0">
            <a:noAutofit/>
          </a:bodyPr>
          <a:lstStyle/>
          <a:p>
            <a:pPr marL="48261"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Barlow"/>
                <a:ea typeface="Barlow"/>
                <a:cs typeface="Barlow"/>
                <a:sym typeface="Barlow"/>
              </a:rPr>
              <a:t>Proposal / Negotiate &amp; Procurement</a:t>
            </a:r>
            <a:endParaRPr sz="1400" b="0" i="0" u="none" strike="noStrike" cap="none">
              <a:solidFill>
                <a:srgbClr val="FFFFFF"/>
              </a:solidFill>
              <a:latin typeface="Barlow"/>
              <a:ea typeface="Barlow"/>
              <a:cs typeface="Barlow"/>
              <a:sym typeface="Barlow"/>
            </a:endParaRPr>
          </a:p>
        </p:txBody>
      </p:sp>
      <p:sp>
        <p:nvSpPr>
          <p:cNvPr id="567" name="Google Shape;567;p6"/>
          <p:cNvSpPr/>
          <p:nvPr/>
        </p:nvSpPr>
        <p:spPr>
          <a:xfrm>
            <a:off x="6617492" y="2249525"/>
            <a:ext cx="2286000" cy="1097400"/>
          </a:xfrm>
          <a:prstGeom prst="rightArrow">
            <a:avLst>
              <a:gd name="adj1" fmla="val 58866"/>
              <a:gd name="adj2" fmla="val 57979"/>
            </a:avLst>
          </a:prstGeom>
          <a:solidFill>
            <a:srgbClr val="1B5161"/>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48261"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Barlow"/>
                <a:ea typeface="Barlow"/>
                <a:cs typeface="Barlow"/>
                <a:sym typeface="Barlow"/>
              </a:rPr>
              <a:t>Transition to Customer Success</a:t>
            </a:r>
            <a:endParaRPr sz="1400" b="0" i="0" u="none" strike="noStrike" cap="none">
              <a:solidFill>
                <a:srgbClr val="FFFFFF"/>
              </a:solidFill>
              <a:latin typeface="Barlow"/>
              <a:ea typeface="Barlow"/>
              <a:cs typeface="Barlow"/>
              <a:sym typeface="Barlow"/>
            </a:endParaRPr>
          </a:p>
        </p:txBody>
      </p:sp>
      <p:sp>
        <p:nvSpPr>
          <p:cNvPr id="568" name="Google Shape;568;p6"/>
          <p:cNvSpPr/>
          <p:nvPr/>
        </p:nvSpPr>
        <p:spPr>
          <a:xfrm>
            <a:off x="448050" y="3470525"/>
            <a:ext cx="2286019" cy="238200"/>
          </a:xfrm>
          <a:custGeom>
            <a:avLst/>
            <a:gdLst/>
            <a:ahLst/>
            <a:cxnLst/>
            <a:rect l="l" t="t" r="r" b="b"/>
            <a:pathLst>
              <a:path w="121226" h="9528" extrusionOk="0">
                <a:moveTo>
                  <a:pt x="0" y="329"/>
                </a:moveTo>
                <a:lnTo>
                  <a:pt x="0" y="9528"/>
                </a:lnTo>
                <a:lnTo>
                  <a:pt x="121226" y="9528"/>
                </a:lnTo>
                <a:lnTo>
                  <a:pt x="121226" y="0"/>
                </a:lnTo>
              </a:path>
            </a:pathLst>
          </a:custGeom>
          <a:noFill/>
          <a:ln w="19050" cap="flat" cmpd="sng">
            <a:solidFill>
              <a:schemeClr val="dk2"/>
            </a:solidFill>
            <a:prstDash val="solid"/>
            <a:round/>
            <a:headEnd type="none" w="sm" len="sm"/>
            <a:tailEnd type="none" w="sm" len="sm"/>
          </a:ln>
        </p:spPr>
      </p:sp>
      <p:sp>
        <p:nvSpPr>
          <p:cNvPr id="569" name="Google Shape;569;p6"/>
          <p:cNvSpPr/>
          <p:nvPr/>
        </p:nvSpPr>
        <p:spPr>
          <a:xfrm>
            <a:off x="3098986" y="3470525"/>
            <a:ext cx="2269351" cy="238200"/>
          </a:xfrm>
          <a:custGeom>
            <a:avLst/>
            <a:gdLst/>
            <a:ahLst/>
            <a:cxnLst/>
            <a:rect l="l" t="t" r="r" b="b"/>
            <a:pathLst>
              <a:path w="121226" h="9528" extrusionOk="0">
                <a:moveTo>
                  <a:pt x="0" y="329"/>
                </a:moveTo>
                <a:lnTo>
                  <a:pt x="0" y="9528"/>
                </a:lnTo>
                <a:lnTo>
                  <a:pt x="121226" y="9528"/>
                </a:lnTo>
                <a:lnTo>
                  <a:pt x="121226" y="0"/>
                </a:lnTo>
              </a:path>
            </a:pathLst>
          </a:custGeom>
          <a:noFill/>
          <a:ln w="19050" cap="flat" cmpd="sng">
            <a:solidFill>
              <a:schemeClr val="dk2"/>
            </a:solidFill>
            <a:prstDash val="solid"/>
            <a:round/>
            <a:headEnd type="none" w="sm" len="sm"/>
            <a:tailEnd type="none" w="sm" len="sm"/>
          </a:ln>
        </p:spPr>
      </p:sp>
      <p:sp>
        <p:nvSpPr>
          <p:cNvPr id="570" name="Google Shape;570;p6"/>
          <p:cNvSpPr txBox="1"/>
          <p:nvPr/>
        </p:nvSpPr>
        <p:spPr>
          <a:xfrm>
            <a:off x="3098925" y="3868450"/>
            <a:ext cx="2269200" cy="73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DBU Estimation Worksheet + Continued Discovery + Use-Case Prioritization</a:t>
            </a:r>
            <a:endParaRPr sz="1400" b="1" i="0" u="none" strike="noStrike" cap="none">
              <a:solidFill>
                <a:srgbClr val="000000"/>
              </a:solidFill>
              <a:latin typeface="Barlow"/>
              <a:ea typeface="Barlow"/>
              <a:cs typeface="Barlow"/>
              <a:sym typeface="Barlow"/>
            </a:endParaRPr>
          </a:p>
        </p:txBody>
      </p:sp>
      <p:sp>
        <p:nvSpPr>
          <p:cNvPr id="571" name="Google Shape;571;p6"/>
          <p:cNvSpPr/>
          <p:nvPr/>
        </p:nvSpPr>
        <p:spPr>
          <a:xfrm>
            <a:off x="5780487" y="3470525"/>
            <a:ext cx="3122782" cy="238200"/>
          </a:xfrm>
          <a:custGeom>
            <a:avLst/>
            <a:gdLst/>
            <a:ahLst/>
            <a:cxnLst/>
            <a:rect l="l" t="t" r="r" b="b"/>
            <a:pathLst>
              <a:path w="121226" h="9528" extrusionOk="0">
                <a:moveTo>
                  <a:pt x="0" y="329"/>
                </a:moveTo>
                <a:lnTo>
                  <a:pt x="0" y="9528"/>
                </a:lnTo>
                <a:lnTo>
                  <a:pt x="121226" y="9528"/>
                </a:lnTo>
                <a:lnTo>
                  <a:pt x="121226" y="0"/>
                </a:lnTo>
              </a:path>
            </a:pathLst>
          </a:custGeom>
          <a:noFill/>
          <a:ln w="19050" cap="flat" cmpd="sng">
            <a:solidFill>
              <a:schemeClr val="dk2"/>
            </a:solidFill>
            <a:prstDash val="solid"/>
            <a:round/>
            <a:headEnd type="none" w="sm" len="sm"/>
            <a:tailEnd type="none" w="sm" len="sm"/>
          </a:ln>
        </p:spPr>
      </p:sp>
      <p:sp>
        <p:nvSpPr>
          <p:cNvPr id="572" name="Google Shape;572;p6"/>
          <p:cNvSpPr txBox="1"/>
          <p:nvPr/>
        </p:nvSpPr>
        <p:spPr>
          <a:xfrm>
            <a:off x="5780400" y="3868450"/>
            <a:ext cx="3123000" cy="73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Demand Capacity Worksheet + Services Scoping (SOW + Staffing Plans (Databricks + Customer)</a:t>
            </a:r>
            <a:endParaRPr sz="1400" b="1" i="0" u="none" strike="noStrike" cap="none">
              <a:solidFill>
                <a:srgbClr val="000000"/>
              </a:solidFill>
              <a:latin typeface="Barlow"/>
              <a:ea typeface="Barlow"/>
              <a:cs typeface="Barlow"/>
              <a:sym typeface="Barlow"/>
            </a:endParaRPr>
          </a:p>
        </p:txBody>
      </p:sp>
      <p:sp>
        <p:nvSpPr>
          <p:cNvPr id="573" name="Google Shape;573;p6"/>
          <p:cNvSpPr txBox="1"/>
          <p:nvPr/>
        </p:nvSpPr>
        <p:spPr>
          <a:xfrm>
            <a:off x="384175" y="5343100"/>
            <a:ext cx="2362200" cy="868800"/>
          </a:xfrm>
          <a:prstGeom prst="rect">
            <a:avLst/>
          </a:prstGeom>
          <a:solidFill>
            <a:srgbClr val="B3D4D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Barlow"/>
                <a:ea typeface="Barlow"/>
                <a:cs typeface="Barlow"/>
                <a:sym typeface="Barlow"/>
              </a:rPr>
              <a:t>DBU Estimation Worksheet</a:t>
            </a:r>
            <a:endParaRPr sz="1600" b="1" i="0" u="none" strike="noStrike" cap="none">
              <a:solidFill>
                <a:srgbClr val="000000"/>
              </a:solidFill>
              <a:latin typeface="Barlow"/>
              <a:ea typeface="Barlow"/>
              <a:cs typeface="Barlow"/>
              <a:sym typeface="Barlow"/>
            </a:endParaRPr>
          </a:p>
        </p:txBody>
      </p:sp>
      <p:sp>
        <p:nvSpPr>
          <p:cNvPr id="574" name="Google Shape;574;p6"/>
          <p:cNvSpPr txBox="1"/>
          <p:nvPr/>
        </p:nvSpPr>
        <p:spPr>
          <a:xfrm>
            <a:off x="3082300" y="5343100"/>
            <a:ext cx="2269200" cy="868800"/>
          </a:xfrm>
          <a:prstGeom prst="rect">
            <a:avLst/>
          </a:prstGeom>
          <a:solidFill>
            <a:srgbClr val="B3D4D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Barlow"/>
                <a:ea typeface="Barlow"/>
                <a:cs typeface="Barlow"/>
                <a:sym typeface="Barlow"/>
              </a:rPr>
              <a:t>Demand Capacity /</a:t>
            </a:r>
            <a:br>
              <a:rPr lang="en-US" sz="1600" b="1" i="0" u="none" strike="noStrike" cap="none">
                <a:solidFill>
                  <a:srgbClr val="000000"/>
                </a:solidFill>
                <a:latin typeface="Barlow"/>
                <a:ea typeface="Barlow"/>
                <a:cs typeface="Barlow"/>
                <a:sym typeface="Barlow"/>
              </a:rPr>
            </a:br>
            <a:r>
              <a:rPr lang="en-US" sz="1600" b="1" i="0" u="none" strike="noStrike" cap="none">
                <a:solidFill>
                  <a:srgbClr val="000000"/>
                </a:solidFill>
                <a:latin typeface="Barlow"/>
                <a:ea typeface="Barlow"/>
                <a:cs typeface="Barlow"/>
                <a:sym typeface="Barlow"/>
              </a:rPr>
              <a:t>Demand Mapping Worksheet</a:t>
            </a:r>
            <a:endParaRPr sz="1600" b="1" i="0" u="none" strike="noStrike" cap="none">
              <a:solidFill>
                <a:srgbClr val="000000"/>
              </a:solidFill>
              <a:latin typeface="Barlow"/>
              <a:ea typeface="Barlow"/>
              <a:cs typeface="Barlow"/>
              <a:sym typeface="Barlow"/>
            </a:endParaRPr>
          </a:p>
        </p:txBody>
      </p:sp>
      <p:sp>
        <p:nvSpPr>
          <p:cNvPr id="575" name="Google Shape;575;p6"/>
          <p:cNvSpPr txBox="1"/>
          <p:nvPr/>
        </p:nvSpPr>
        <p:spPr>
          <a:xfrm>
            <a:off x="5780487" y="5343100"/>
            <a:ext cx="3123000" cy="868800"/>
          </a:xfrm>
          <a:prstGeom prst="rect">
            <a:avLst/>
          </a:prstGeom>
          <a:solidFill>
            <a:srgbClr val="B3D4D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Barlow"/>
                <a:ea typeface="Barlow"/>
                <a:cs typeface="Barlow"/>
                <a:sym typeface="Barlow"/>
              </a:rPr>
              <a:t>Consumption Plan</a:t>
            </a:r>
            <a:endParaRPr sz="1600" b="1" i="0" u="none" strike="noStrike" cap="none">
              <a:solidFill>
                <a:srgbClr val="000000"/>
              </a:solidFill>
              <a:latin typeface="Barlow"/>
              <a:ea typeface="Barlow"/>
              <a:cs typeface="Barlow"/>
              <a:sym typeface="Barlow"/>
            </a:endParaRPr>
          </a:p>
        </p:txBody>
      </p:sp>
      <p:cxnSp>
        <p:nvCxnSpPr>
          <p:cNvPr id="576" name="Google Shape;576;p6"/>
          <p:cNvCxnSpPr/>
          <p:nvPr/>
        </p:nvCxnSpPr>
        <p:spPr>
          <a:xfrm>
            <a:off x="9264700" y="1650150"/>
            <a:ext cx="0" cy="4825500"/>
          </a:xfrm>
          <a:prstGeom prst="straightConnector1">
            <a:avLst/>
          </a:prstGeom>
          <a:noFill/>
          <a:ln w="28575" cap="flat" cmpd="sng">
            <a:solidFill>
              <a:schemeClr val="dk2"/>
            </a:solidFill>
            <a:prstDash val="solid"/>
            <a:round/>
            <a:headEnd type="none" w="sm" len="sm"/>
            <a:tailEnd type="none" w="sm" len="sm"/>
          </a:ln>
        </p:spPr>
      </p:cxnSp>
      <p:sp>
        <p:nvSpPr>
          <p:cNvPr id="577" name="Google Shape;577;p6"/>
          <p:cNvSpPr/>
          <p:nvPr/>
        </p:nvSpPr>
        <p:spPr>
          <a:xfrm>
            <a:off x="9625900" y="1994900"/>
            <a:ext cx="2286000" cy="1097400"/>
          </a:xfrm>
          <a:prstGeom prst="rightArrow">
            <a:avLst>
              <a:gd name="adj1" fmla="val 58866"/>
              <a:gd name="adj2" fmla="val 57979"/>
            </a:avLst>
          </a:prstGeom>
          <a:solidFill>
            <a:srgbClr val="FF3620"/>
          </a:solidFill>
          <a:ln>
            <a:noFill/>
          </a:ln>
        </p:spPr>
        <p:txBody>
          <a:bodyPr spcFirstLastPara="1" wrap="square" lIns="91425" tIns="45700" rIns="91425" bIns="45700" anchor="ctr" anchorCtr="0">
            <a:noAutofit/>
          </a:bodyPr>
          <a:lstStyle/>
          <a:p>
            <a:pPr marL="48261"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Barlow"/>
                <a:ea typeface="Barlow"/>
                <a:cs typeface="Barlow"/>
                <a:sym typeface="Barlow"/>
              </a:rPr>
              <a:t>Renewal / Upsell</a:t>
            </a:r>
            <a:endParaRPr sz="1400" b="0" i="0" u="none" strike="noStrike" cap="none">
              <a:solidFill>
                <a:srgbClr val="FFFFFF"/>
              </a:solidFill>
              <a:latin typeface="Barlow"/>
              <a:ea typeface="Barlow"/>
              <a:cs typeface="Barlow"/>
              <a:sym typeface="Barlow"/>
            </a:endParaRPr>
          </a:p>
        </p:txBody>
      </p:sp>
      <p:sp>
        <p:nvSpPr>
          <p:cNvPr id="578" name="Google Shape;578;p6"/>
          <p:cNvSpPr txBox="1"/>
          <p:nvPr/>
        </p:nvSpPr>
        <p:spPr>
          <a:xfrm>
            <a:off x="9621775" y="3868450"/>
            <a:ext cx="2269200" cy="66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arlow"/>
                <a:ea typeface="Barlow"/>
                <a:cs typeface="Barlow"/>
                <a:sym typeface="Barlow"/>
              </a:rPr>
              <a:t>Actual DBU Consumption + New Use-Cases</a:t>
            </a:r>
            <a:endParaRPr sz="1400" b="1" i="0" u="none" strike="noStrike" cap="none">
              <a:solidFill>
                <a:srgbClr val="000000"/>
              </a:solidFill>
              <a:latin typeface="Barlow"/>
              <a:ea typeface="Barlow"/>
              <a:cs typeface="Barlow"/>
              <a:sym typeface="Barlow"/>
            </a:endParaRPr>
          </a:p>
        </p:txBody>
      </p:sp>
      <p:sp>
        <p:nvSpPr>
          <p:cNvPr id="579" name="Google Shape;579;p6"/>
          <p:cNvSpPr/>
          <p:nvPr/>
        </p:nvSpPr>
        <p:spPr>
          <a:xfrm>
            <a:off x="9651675" y="3470525"/>
            <a:ext cx="2260259" cy="238200"/>
          </a:xfrm>
          <a:custGeom>
            <a:avLst/>
            <a:gdLst/>
            <a:ahLst/>
            <a:cxnLst/>
            <a:rect l="l" t="t" r="r" b="b"/>
            <a:pathLst>
              <a:path w="121226" h="9528" extrusionOk="0">
                <a:moveTo>
                  <a:pt x="0" y="329"/>
                </a:moveTo>
                <a:lnTo>
                  <a:pt x="0" y="9528"/>
                </a:lnTo>
                <a:lnTo>
                  <a:pt x="121226" y="9528"/>
                </a:lnTo>
                <a:lnTo>
                  <a:pt x="121226" y="0"/>
                </a:lnTo>
              </a:path>
            </a:pathLst>
          </a:custGeom>
          <a:noFill/>
          <a:ln w="19050" cap="flat" cmpd="sng">
            <a:solidFill>
              <a:schemeClr val="dk2"/>
            </a:solidFill>
            <a:prstDash val="solid"/>
            <a:round/>
            <a:headEnd type="none" w="sm" len="sm"/>
            <a:tailEnd type="none" w="sm" len="sm"/>
          </a:ln>
        </p:spPr>
      </p:sp>
      <p:sp>
        <p:nvSpPr>
          <p:cNvPr id="580" name="Google Shape;580;p6"/>
          <p:cNvSpPr txBox="1"/>
          <p:nvPr/>
        </p:nvSpPr>
        <p:spPr>
          <a:xfrm>
            <a:off x="9587800" y="5343100"/>
            <a:ext cx="2362200" cy="868800"/>
          </a:xfrm>
          <a:prstGeom prst="rect">
            <a:avLst/>
          </a:prstGeom>
          <a:solidFill>
            <a:srgbClr val="B3D4D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Barlow"/>
                <a:ea typeface="Barlow"/>
                <a:cs typeface="Barlow"/>
                <a:sym typeface="Barlow"/>
              </a:rPr>
              <a:t>DBU Estimating </a:t>
            </a:r>
            <a:br>
              <a:rPr lang="en-US" sz="1600" b="1" i="0" u="none" strike="noStrike" cap="none">
                <a:solidFill>
                  <a:srgbClr val="000000"/>
                </a:solidFill>
                <a:latin typeface="Barlow"/>
                <a:ea typeface="Barlow"/>
                <a:cs typeface="Barlow"/>
                <a:sym typeface="Barlow"/>
              </a:rPr>
            </a:br>
            <a:r>
              <a:rPr lang="en-US" sz="1600" b="1" i="0" u="none" strike="noStrike" cap="none">
                <a:solidFill>
                  <a:srgbClr val="000000"/>
                </a:solidFill>
                <a:latin typeface="Barlow"/>
                <a:ea typeface="Barlow"/>
                <a:cs typeface="Barlow"/>
                <a:sym typeface="Barlow"/>
              </a:rPr>
              <a:t>+ </a:t>
            </a:r>
            <a:br>
              <a:rPr lang="en-US" sz="1600" b="1" i="0" u="none" strike="noStrike" cap="none">
                <a:solidFill>
                  <a:srgbClr val="000000"/>
                </a:solidFill>
                <a:latin typeface="Barlow"/>
                <a:ea typeface="Barlow"/>
                <a:cs typeface="Barlow"/>
                <a:sym typeface="Barlow"/>
              </a:rPr>
            </a:br>
            <a:r>
              <a:rPr lang="en-US" sz="1600" b="1" i="0" u="none" strike="noStrike" cap="none">
                <a:solidFill>
                  <a:srgbClr val="000000"/>
                </a:solidFill>
                <a:latin typeface="Barlow"/>
                <a:ea typeface="Barlow"/>
                <a:cs typeface="Barlow"/>
                <a:sym typeface="Barlow"/>
              </a:rPr>
              <a:t>DBU Forecasting</a:t>
            </a:r>
            <a:endParaRPr sz="1600" b="1" i="0" u="none" strike="noStrike" cap="none">
              <a:solidFill>
                <a:srgbClr val="000000"/>
              </a:solidFill>
              <a:latin typeface="Barlow"/>
              <a:ea typeface="Barlow"/>
              <a:cs typeface="Barlow"/>
              <a:sym typeface="Barlow"/>
            </a:endParaRPr>
          </a:p>
        </p:txBody>
      </p:sp>
      <p:sp>
        <p:nvSpPr>
          <p:cNvPr id="581" name="Google Shape;581;p6"/>
          <p:cNvSpPr/>
          <p:nvPr/>
        </p:nvSpPr>
        <p:spPr>
          <a:xfrm>
            <a:off x="2013550" y="4924200"/>
            <a:ext cx="1933800" cy="299100"/>
          </a:xfrm>
          <a:prstGeom prst="uturnArrow">
            <a:avLst>
              <a:gd name="adj1" fmla="val 25000"/>
              <a:gd name="adj2" fmla="val 25000"/>
              <a:gd name="adj3" fmla="val 25000"/>
              <a:gd name="adj4" fmla="val 43750"/>
              <a:gd name="adj5" fmla="val 75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
          <p:cNvSpPr/>
          <p:nvPr/>
        </p:nvSpPr>
        <p:spPr>
          <a:xfrm>
            <a:off x="4608125" y="4924200"/>
            <a:ext cx="1933800" cy="299100"/>
          </a:xfrm>
          <a:prstGeom prst="uturnArrow">
            <a:avLst>
              <a:gd name="adj1" fmla="val 25000"/>
              <a:gd name="adj2" fmla="val 25000"/>
              <a:gd name="adj3" fmla="val 25000"/>
              <a:gd name="adj4" fmla="val 43750"/>
              <a:gd name="adj5" fmla="val 75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6"/>
          <p:cNvSpPr/>
          <p:nvPr/>
        </p:nvSpPr>
        <p:spPr>
          <a:xfrm>
            <a:off x="8219400" y="4924200"/>
            <a:ext cx="1933800" cy="299100"/>
          </a:xfrm>
          <a:prstGeom prst="uturnArrow">
            <a:avLst>
              <a:gd name="adj1" fmla="val 25000"/>
              <a:gd name="adj2" fmla="val 25000"/>
              <a:gd name="adj3" fmla="val 25000"/>
              <a:gd name="adj4" fmla="val 43750"/>
              <a:gd name="adj5" fmla="val 75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
          <p:cNvSpPr/>
          <p:nvPr/>
        </p:nvSpPr>
        <p:spPr>
          <a:xfrm rot="10800000">
            <a:off x="8219400" y="6331700"/>
            <a:ext cx="1933800" cy="299100"/>
          </a:xfrm>
          <a:prstGeom prst="uturnArrow">
            <a:avLst>
              <a:gd name="adj1" fmla="val 25000"/>
              <a:gd name="adj2" fmla="val 25000"/>
              <a:gd name="adj3" fmla="val 25000"/>
              <a:gd name="adj4" fmla="val 43750"/>
              <a:gd name="adj5" fmla="val 75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fade">
                                      <p:cBhvr>
                                        <p:cTn id="7" dur="2000"/>
                                        <p:tgtEl>
                                          <p:spTgt spid="56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73"/>
                                        </p:tgtEl>
                                        <p:attrNameLst>
                                          <p:attrName>style.visibility</p:attrName>
                                        </p:attrNameLst>
                                      </p:cBhvr>
                                      <p:to>
                                        <p:strVal val="visible"/>
                                      </p:to>
                                    </p:set>
                                    <p:animEffect transition="in" filter="fade">
                                      <p:cBhvr>
                                        <p:cTn id="11" dur="2000"/>
                                        <p:tgtEl>
                                          <p:spTgt spid="57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70"/>
                                        </p:tgtEl>
                                        <p:attrNameLst>
                                          <p:attrName>style.visibility</p:attrName>
                                        </p:attrNameLst>
                                      </p:cBhvr>
                                      <p:to>
                                        <p:strVal val="visible"/>
                                      </p:to>
                                    </p:set>
                                    <p:animEffect transition="in" filter="fade">
                                      <p:cBhvr>
                                        <p:cTn id="16" dur="2000"/>
                                        <p:tgtEl>
                                          <p:spTgt spid="5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81"/>
                                        </p:tgtEl>
                                        <p:attrNameLst>
                                          <p:attrName>style.visibility</p:attrName>
                                        </p:attrNameLst>
                                      </p:cBhvr>
                                      <p:to>
                                        <p:strVal val="visible"/>
                                      </p:to>
                                    </p:set>
                                    <p:animEffect transition="in" filter="fade">
                                      <p:cBhvr>
                                        <p:cTn id="21" dur="1000"/>
                                        <p:tgtEl>
                                          <p:spTgt spid="58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74"/>
                                        </p:tgtEl>
                                        <p:attrNameLst>
                                          <p:attrName>style.visibility</p:attrName>
                                        </p:attrNameLst>
                                      </p:cBhvr>
                                      <p:to>
                                        <p:strVal val="visible"/>
                                      </p:to>
                                    </p:set>
                                    <p:animEffect transition="in" filter="fade">
                                      <p:cBhvr>
                                        <p:cTn id="25" dur="2000"/>
                                        <p:tgtEl>
                                          <p:spTgt spid="57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72"/>
                                        </p:tgtEl>
                                        <p:attrNameLst>
                                          <p:attrName>style.visibility</p:attrName>
                                        </p:attrNameLst>
                                      </p:cBhvr>
                                      <p:to>
                                        <p:strVal val="visible"/>
                                      </p:to>
                                    </p:set>
                                    <p:animEffect transition="in" filter="fade">
                                      <p:cBhvr>
                                        <p:cTn id="30" dur="2000"/>
                                        <p:tgtEl>
                                          <p:spTgt spid="5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82"/>
                                        </p:tgtEl>
                                        <p:attrNameLst>
                                          <p:attrName>style.visibility</p:attrName>
                                        </p:attrNameLst>
                                      </p:cBhvr>
                                      <p:to>
                                        <p:strVal val="visible"/>
                                      </p:to>
                                    </p:set>
                                    <p:animEffect transition="in" filter="fade">
                                      <p:cBhvr>
                                        <p:cTn id="35" dur="1000"/>
                                        <p:tgtEl>
                                          <p:spTgt spid="582"/>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75"/>
                                        </p:tgtEl>
                                        <p:attrNameLst>
                                          <p:attrName>style.visibility</p:attrName>
                                        </p:attrNameLst>
                                      </p:cBhvr>
                                      <p:to>
                                        <p:strVal val="visible"/>
                                      </p:to>
                                    </p:set>
                                    <p:animEffect transition="in" filter="fade">
                                      <p:cBhvr>
                                        <p:cTn id="39" dur="2000"/>
                                        <p:tgtEl>
                                          <p:spTgt spid="57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78"/>
                                        </p:tgtEl>
                                        <p:attrNameLst>
                                          <p:attrName>style.visibility</p:attrName>
                                        </p:attrNameLst>
                                      </p:cBhvr>
                                      <p:to>
                                        <p:strVal val="visible"/>
                                      </p:to>
                                    </p:set>
                                    <p:animEffect transition="in" filter="fade">
                                      <p:cBhvr>
                                        <p:cTn id="44" dur="2000"/>
                                        <p:tgtEl>
                                          <p:spTgt spid="57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3"/>
                                        </p:tgtEl>
                                        <p:attrNameLst>
                                          <p:attrName>style.visibility</p:attrName>
                                        </p:attrNameLst>
                                      </p:cBhvr>
                                      <p:to>
                                        <p:strVal val="visible"/>
                                      </p:to>
                                    </p:set>
                                    <p:animEffect transition="in" filter="fade">
                                      <p:cBhvr>
                                        <p:cTn id="49" dur="1000"/>
                                        <p:tgtEl>
                                          <p:spTgt spid="58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580"/>
                                        </p:tgtEl>
                                        <p:attrNameLst>
                                          <p:attrName>style.visibility</p:attrName>
                                        </p:attrNameLst>
                                      </p:cBhvr>
                                      <p:to>
                                        <p:strVal val="visible"/>
                                      </p:to>
                                    </p:set>
                                    <p:animEffect transition="in" filter="fade">
                                      <p:cBhvr>
                                        <p:cTn id="53" dur="2000"/>
                                        <p:tgtEl>
                                          <p:spTgt spid="580"/>
                                        </p:tgtEl>
                                      </p:cBhvr>
                                    </p:animEffect>
                                  </p:childTnLst>
                                </p:cTn>
                              </p:par>
                              <p:par>
                                <p:cTn id="54" presetID="10" presetClass="entr" presetSubtype="0" fill="hold" nodeType="withEffect">
                                  <p:stCondLst>
                                    <p:cond delay="0"/>
                                  </p:stCondLst>
                                  <p:childTnLst>
                                    <p:set>
                                      <p:cBhvr>
                                        <p:cTn id="55" dur="1" fill="hold">
                                          <p:stCondLst>
                                            <p:cond delay="0"/>
                                          </p:stCondLst>
                                        </p:cTn>
                                        <p:tgtEl>
                                          <p:spTgt spid="584"/>
                                        </p:tgtEl>
                                        <p:attrNameLst>
                                          <p:attrName>style.visibility</p:attrName>
                                        </p:attrNameLst>
                                      </p:cBhvr>
                                      <p:to>
                                        <p:strVal val="visible"/>
                                      </p:to>
                                    </p:set>
                                    <p:animEffect transition="in" filter="fade">
                                      <p:cBhvr>
                                        <p:cTn id="56"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
          <p:cNvSpPr txBox="1">
            <a:spLocks noGrp="1"/>
          </p:cNvSpPr>
          <p:nvPr>
            <p:ph type="title"/>
          </p:nvPr>
        </p:nvSpPr>
        <p:spPr>
          <a:xfrm>
            <a:off x="457200" y="228600"/>
            <a:ext cx="11247000" cy="91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Why is Consumption Planning Tricky?</a:t>
            </a:r>
            <a:endParaRPr/>
          </a:p>
        </p:txBody>
      </p:sp>
      <p:sp>
        <p:nvSpPr>
          <p:cNvPr id="591" name="Google Shape;591;p7"/>
          <p:cNvSpPr txBox="1">
            <a:spLocks noGrp="1"/>
          </p:cNvSpPr>
          <p:nvPr>
            <p:ph type="body" idx="2"/>
          </p:nvPr>
        </p:nvSpPr>
        <p:spPr>
          <a:xfrm>
            <a:off x="460375" y="1142999"/>
            <a:ext cx="112470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1500"/>
              <a:buNone/>
            </a:pPr>
            <a:r>
              <a:rPr lang="en-US"/>
              <a:t>Lots of variables, and each customer environment is different </a:t>
            </a:r>
            <a:endParaRPr/>
          </a:p>
        </p:txBody>
      </p:sp>
      <p:sp>
        <p:nvSpPr>
          <p:cNvPr id="592" name="Google Shape;592;p7"/>
          <p:cNvSpPr txBox="1">
            <a:spLocks noGrp="1"/>
          </p:cNvSpPr>
          <p:nvPr>
            <p:ph type="body" idx="1"/>
          </p:nvPr>
        </p:nvSpPr>
        <p:spPr>
          <a:xfrm>
            <a:off x="9145300" y="3587100"/>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1800">
                <a:solidFill>
                  <a:srgbClr val="00B379"/>
                </a:solidFill>
              </a:rPr>
              <a:t>Workloads</a:t>
            </a:r>
            <a:endParaRPr sz="1800">
              <a:solidFill>
                <a:srgbClr val="00B379"/>
              </a:solidFill>
            </a:endParaRPr>
          </a:p>
        </p:txBody>
      </p:sp>
      <p:sp>
        <p:nvSpPr>
          <p:cNvPr id="593" name="Google Shape;593;p7"/>
          <p:cNvSpPr txBox="1">
            <a:spLocks noGrp="1"/>
          </p:cNvSpPr>
          <p:nvPr>
            <p:ph type="body" idx="1"/>
          </p:nvPr>
        </p:nvSpPr>
        <p:spPr>
          <a:xfrm>
            <a:off x="8460725" y="5413400"/>
            <a:ext cx="29277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3200">
                <a:solidFill>
                  <a:srgbClr val="98102A"/>
                </a:solidFill>
              </a:rPr>
              <a:t>Data volumes / ingestion rates</a:t>
            </a:r>
            <a:endParaRPr sz="3200">
              <a:solidFill>
                <a:srgbClr val="98102A"/>
              </a:solidFill>
            </a:endParaRPr>
          </a:p>
        </p:txBody>
      </p:sp>
      <p:sp>
        <p:nvSpPr>
          <p:cNvPr id="594" name="Google Shape;594;p7"/>
          <p:cNvSpPr txBox="1">
            <a:spLocks noGrp="1"/>
          </p:cNvSpPr>
          <p:nvPr>
            <p:ph type="body" idx="1"/>
          </p:nvPr>
        </p:nvSpPr>
        <p:spPr>
          <a:xfrm>
            <a:off x="4539350" y="5718775"/>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2400"/>
              <a:t>Instance types</a:t>
            </a:r>
            <a:endParaRPr sz="2400"/>
          </a:p>
        </p:txBody>
      </p:sp>
      <p:sp>
        <p:nvSpPr>
          <p:cNvPr id="595" name="Google Shape;595;p7"/>
          <p:cNvSpPr txBox="1">
            <a:spLocks noGrp="1"/>
          </p:cNvSpPr>
          <p:nvPr>
            <p:ph type="body" idx="1"/>
          </p:nvPr>
        </p:nvSpPr>
        <p:spPr>
          <a:xfrm>
            <a:off x="6171450" y="2788800"/>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3000"/>
              <a:t>Number of users</a:t>
            </a:r>
            <a:endParaRPr sz="3000"/>
          </a:p>
        </p:txBody>
      </p:sp>
      <p:sp>
        <p:nvSpPr>
          <p:cNvPr id="596" name="Google Shape;596;p7"/>
          <p:cNvSpPr txBox="1">
            <a:spLocks noGrp="1"/>
          </p:cNvSpPr>
          <p:nvPr>
            <p:ph type="body" idx="1"/>
          </p:nvPr>
        </p:nvSpPr>
        <p:spPr>
          <a:xfrm>
            <a:off x="813075" y="5147875"/>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a:solidFill>
                  <a:srgbClr val="FF3620"/>
                </a:solidFill>
              </a:rPr>
              <a:t>Number of clusters</a:t>
            </a:r>
            <a:endParaRPr>
              <a:solidFill>
                <a:srgbClr val="FF3620"/>
              </a:solidFill>
            </a:endParaRPr>
          </a:p>
        </p:txBody>
      </p:sp>
      <p:sp>
        <p:nvSpPr>
          <p:cNvPr id="597" name="Google Shape;597;p7"/>
          <p:cNvSpPr txBox="1">
            <a:spLocks noGrp="1"/>
          </p:cNvSpPr>
          <p:nvPr>
            <p:ph type="body" idx="1"/>
          </p:nvPr>
        </p:nvSpPr>
        <p:spPr>
          <a:xfrm>
            <a:off x="1161875" y="3343575"/>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2200">
                <a:solidFill>
                  <a:srgbClr val="284854"/>
                </a:solidFill>
              </a:rPr>
              <a:t>Cluster size</a:t>
            </a:r>
            <a:endParaRPr sz="2200">
              <a:solidFill>
                <a:srgbClr val="284854"/>
              </a:solidFill>
            </a:endParaRPr>
          </a:p>
        </p:txBody>
      </p:sp>
      <p:sp>
        <p:nvSpPr>
          <p:cNvPr id="598" name="Google Shape;598;p7"/>
          <p:cNvSpPr txBox="1">
            <a:spLocks noGrp="1"/>
          </p:cNvSpPr>
          <p:nvPr>
            <p:ph type="body" idx="1"/>
          </p:nvPr>
        </p:nvSpPr>
        <p:spPr>
          <a:xfrm>
            <a:off x="3406400" y="3727925"/>
            <a:ext cx="19659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2200">
                <a:solidFill>
                  <a:srgbClr val="00B379"/>
                </a:solidFill>
              </a:rPr>
              <a:t>Complexity of the transformations</a:t>
            </a:r>
            <a:endParaRPr sz="2200">
              <a:solidFill>
                <a:srgbClr val="00B379"/>
              </a:solidFill>
            </a:endParaRPr>
          </a:p>
        </p:txBody>
      </p:sp>
      <p:sp>
        <p:nvSpPr>
          <p:cNvPr id="599" name="Google Shape;599;p7"/>
          <p:cNvSpPr txBox="1">
            <a:spLocks noGrp="1"/>
          </p:cNvSpPr>
          <p:nvPr>
            <p:ph type="body" idx="1"/>
          </p:nvPr>
        </p:nvSpPr>
        <p:spPr>
          <a:xfrm>
            <a:off x="5658150" y="4550050"/>
            <a:ext cx="29925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a:solidFill>
                  <a:srgbClr val="1B5161"/>
                </a:solidFill>
              </a:rPr>
              <a:t>Number of jobs</a:t>
            </a:r>
            <a:endParaRPr>
              <a:solidFill>
                <a:srgbClr val="1B5161"/>
              </a:solidFill>
            </a:endParaRPr>
          </a:p>
        </p:txBody>
      </p:sp>
      <p:sp>
        <p:nvSpPr>
          <p:cNvPr id="600" name="Google Shape;600;p7"/>
          <p:cNvSpPr txBox="1">
            <a:spLocks noGrp="1"/>
          </p:cNvSpPr>
          <p:nvPr>
            <p:ph type="body" idx="1"/>
          </p:nvPr>
        </p:nvSpPr>
        <p:spPr>
          <a:xfrm>
            <a:off x="736050" y="1865700"/>
            <a:ext cx="36912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3200">
                <a:solidFill>
                  <a:srgbClr val="FFAB00"/>
                </a:solidFill>
              </a:rPr>
              <a:t>Machine Learning / Deep Learning</a:t>
            </a:r>
            <a:endParaRPr sz="3200">
              <a:solidFill>
                <a:srgbClr val="FFAB00"/>
              </a:solidFill>
            </a:endParaRPr>
          </a:p>
        </p:txBody>
      </p:sp>
      <p:sp>
        <p:nvSpPr>
          <p:cNvPr id="601" name="Google Shape;601;p7"/>
          <p:cNvSpPr txBox="1">
            <a:spLocks noGrp="1"/>
          </p:cNvSpPr>
          <p:nvPr>
            <p:ph type="body" idx="1"/>
          </p:nvPr>
        </p:nvSpPr>
        <p:spPr>
          <a:xfrm>
            <a:off x="7948350" y="1547975"/>
            <a:ext cx="2540700" cy="64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000"/>
              </a:spcBef>
              <a:spcAft>
                <a:spcPts val="0"/>
              </a:spcAft>
              <a:buSzPts val="2100"/>
              <a:buNone/>
            </a:pPr>
            <a:r>
              <a:rPr lang="en-US" sz="2200">
                <a:solidFill>
                  <a:srgbClr val="98102A"/>
                </a:solidFill>
              </a:rPr>
              <a:t>Streaming?  Batch?</a:t>
            </a:r>
            <a:endParaRPr sz="2200">
              <a:solidFill>
                <a:srgbClr val="98102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fade">
                                      <p:cBhvr>
                                        <p:cTn id="12" dur="1000"/>
                                        <p:tgtEl>
                                          <p:spTgt spid="5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1000"/>
                                        <p:tgtEl>
                                          <p:spTgt spid="5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0"/>
                                        </p:tgtEl>
                                        <p:attrNameLst>
                                          <p:attrName>style.visibility</p:attrName>
                                        </p:attrNameLst>
                                      </p:cBhvr>
                                      <p:to>
                                        <p:strVal val="visible"/>
                                      </p:to>
                                    </p:set>
                                    <p:animEffect transition="in" filter="fade">
                                      <p:cBhvr>
                                        <p:cTn id="22" dur="1000"/>
                                        <p:tgtEl>
                                          <p:spTgt spid="6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7"/>
                                        </p:tgtEl>
                                        <p:attrNameLst>
                                          <p:attrName>style.visibility</p:attrName>
                                        </p:attrNameLst>
                                      </p:cBhvr>
                                      <p:to>
                                        <p:strVal val="visible"/>
                                      </p:to>
                                    </p:set>
                                    <p:animEffect transition="in" filter="fade">
                                      <p:cBhvr>
                                        <p:cTn id="27" dur="1000"/>
                                        <p:tgtEl>
                                          <p:spTgt spid="5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2"/>
                                        </p:tgtEl>
                                        <p:attrNameLst>
                                          <p:attrName>style.visibility</p:attrName>
                                        </p:attrNameLst>
                                      </p:cBhvr>
                                      <p:to>
                                        <p:strVal val="visible"/>
                                      </p:to>
                                    </p:set>
                                    <p:animEffect transition="in" filter="fade">
                                      <p:cBhvr>
                                        <p:cTn id="32" dur="1000"/>
                                        <p:tgtEl>
                                          <p:spTgt spid="59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3"/>
                                        </p:tgtEl>
                                        <p:attrNameLst>
                                          <p:attrName>style.visibility</p:attrName>
                                        </p:attrNameLst>
                                      </p:cBhvr>
                                      <p:to>
                                        <p:strVal val="visible"/>
                                      </p:to>
                                    </p:set>
                                    <p:animEffect transition="in" filter="fade">
                                      <p:cBhvr>
                                        <p:cTn id="37" dur="1000"/>
                                        <p:tgtEl>
                                          <p:spTgt spid="5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1"/>
                                        </p:tgtEl>
                                        <p:attrNameLst>
                                          <p:attrName>style.visibility</p:attrName>
                                        </p:attrNameLst>
                                      </p:cBhvr>
                                      <p:to>
                                        <p:strVal val="visible"/>
                                      </p:to>
                                    </p:set>
                                    <p:animEffect transition="in" filter="fade">
                                      <p:cBhvr>
                                        <p:cTn id="42" dur="1000"/>
                                        <p:tgtEl>
                                          <p:spTgt spid="60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8"/>
                                        </p:tgtEl>
                                        <p:attrNameLst>
                                          <p:attrName>style.visibility</p:attrName>
                                        </p:attrNameLst>
                                      </p:cBhvr>
                                      <p:to>
                                        <p:strVal val="visible"/>
                                      </p:to>
                                    </p:set>
                                    <p:animEffect transition="in" filter="fade">
                                      <p:cBhvr>
                                        <p:cTn id="47" dur="1000"/>
                                        <p:tgtEl>
                                          <p:spTgt spid="59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9"/>
                                        </p:tgtEl>
                                        <p:attrNameLst>
                                          <p:attrName>style.visibility</p:attrName>
                                        </p:attrNameLst>
                                      </p:cBhvr>
                                      <p:to>
                                        <p:strVal val="visible"/>
                                      </p:to>
                                    </p:set>
                                    <p:animEffect transition="in" filter="fade">
                                      <p:cBhvr>
                                        <p:cTn id="52"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
          <p:cNvSpPr/>
          <p:nvPr/>
        </p:nvSpPr>
        <p:spPr>
          <a:xfrm>
            <a:off x="1540350" y="2067100"/>
            <a:ext cx="9111300" cy="3562200"/>
          </a:xfrm>
          <a:prstGeom prst="roundRect">
            <a:avLst>
              <a:gd name="adj" fmla="val 16667"/>
            </a:avLst>
          </a:prstGeom>
          <a:solidFill>
            <a:srgbClr val="3A38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3F3F3"/>
                </a:solidFill>
                <a:latin typeface="Barlow"/>
                <a:ea typeface="Barlow"/>
                <a:cs typeface="Barlow"/>
                <a:sym typeface="Barlow"/>
              </a:rPr>
              <a:t>Gathering a priori</a:t>
            </a:r>
            <a:r>
              <a:rPr lang="en-US" sz="3000" b="0" i="0" u="none" strike="noStrike" cap="none">
                <a:solidFill>
                  <a:srgbClr val="F3F3F3"/>
                </a:solidFill>
                <a:latin typeface="Barlow"/>
                <a:ea typeface="Barlow"/>
                <a:cs typeface="Barlow"/>
                <a:sym typeface="Barlow"/>
              </a:rPr>
              <a:t> </a:t>
            </a:r>
            <a:r>
              <a:rPr lang="en-US" sz="3000" b="1" i="0" u="none" strike="noStrike" cap="none">
                <a:solidFill>
                  <a:srgbClr val="F3F3F3"/>
                </a:solidFill>
                <a:latin typeface="Barlow"/>
                <a:ea typeface="Barlow"/>
                <a:cs typeface="Barlow"/>
                <a:sym typeface="Barlow"/>
              </a:rPr>
              <a:t>information</a:t>
            </a:r>
            <a:r>
              <a:rPr lang="en-US" sz="3000" b="0" i="0" u="none" strike="noStrike" cap="none">
                <a:solidFill>
                  <a:srgbClr val="F3F3F3"/>
                </a:solidFill>
                <a:latin typeface="Barlow"/>
                <a:ea typeface="Barlow"/>
                <a:cs typeface="Barlow"/>
                <a:sym typeface="Barlow"/>
              </a:rPr>
              <a:t> from the customer and </a:t>
            </a:r>
            <a:r>
              <a:rPr lang="en-US" sz="3000" b="1" i="0" u="none" strike="noStrike" cap="none">
                <a:solidFill>
                  <a:srgbClr val="F3F3F3"/>
                </a:solidFill>
                <a:latin typeface="Barlow"/>
                <a:ea typeface="Barlow"/>
                <a:cs typeface="Barlow"/>
                <a:sym typeface="Barlow"/>
              </a:rPr>
              <a:t>influencing decisions in the account</a:t>
            </a:r>
            <a:r>
              <a:rPr lang="en-US" sz="3000" b="0" i="0" u="none" strike="noStrike" cap="none">
                <a:solidFill>
                  <a:srgbClr val="F3F3F3"/>
                </a:solidFill>
                <a:latin typeface="Barlow"/>
                <a:ea typeface="Barlow"/>
                <a:cs typeface="Barlow"/>
                <a:sym typeface="Barlow"/>
              </a:rPr>
              <a:t> has the biggest impact on long-term consumption</a:t>
            </a:r>
            <a:endParaRPr sz="3000" b="0" i="0" u="none" strike="noStrike" cap="none">
              <a:solidFill>
                <a:srgbClr val="F3F3F3"/>
              </a:solidFill>
              <a:latin typeface="Barlow"/>
              <a:ea typeface="Barlow"/>
              <a:cs typeface="Barlow"/>
              <a:sym typeface="Barlow"/>
            </a:endParaRPr>
          </a:p>
        </p:txBody>
      </p:sp>
      <p:sp>
        <p:nvSpPr>
          <p:cNvPr id="608" name="Google Shape;608;p8"/>
          <p:cNvSpPr txBox="1">
            <a:spLocks noGrp="1"/>
          </p:cNvSpPr>
          <p:nvPr>
            <p:ph type="title"/>
          </p:nvPr>
        </p:nvSpPr>
        <p:spPr>
          <a:xfrm>
            <a:off x="457200" y="228600"/>
            <a:ext cx="11247000" cy="1154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000"/>
              <a:buNone/>
            </a:pPr>
            <a:r>
              <a:rPr lang="en-US"/>
              <a:t>Lack of Information </a:t>
            </a:r>
            <a:endParaRPr/>
          </a:p>
          <a:p>
            <a:pPr marL="0" lvl="0" indent="0" algn="l" rtl="0">
              <a:lnSpc>
                <a:spcPct val="90000"/>
              </a:lnSpc>
              <a:spcBef>
                <a:spcPts val="0"/>
              </a:spcBef>
              <a:spcAft>
                <a:spcPts val="0"/>
              </a:spcAft>
              <a:buSzPts val="4000"/>
              <a:buNone/>
            </a:pPr>
            <a:r>
              <a:rPr lang="en-US"/>
              <a:t>and Influence are the Biggest Factors</a:t>
            </a:r>
            <a:endParaRPr/>
          </a:p>
        </p:txBody>
      </p:sp>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10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B_Slide_Template_Light_16x9_150516">
  <a:themeElements>
    <a:clrScheme name="Databricks Palette">
      <a:dk1>
        <a:srgbClr val="000000"/>
      </a:dk1>
      <a:lt1>
        <a:srgbClr val="FFFFFF"/>
      </a:lt1>
      <a:dk2>
        <a:srgbClr val="1EA3B5"/>
      </a:dk2>
      <a:lt2>
        <a:srgbClr val="EC541B"/>
      </a:lt2>
      <a:accent1>
        <a:srgbClr val="1AA756"/>
      </a:accent1>
      <a:accent2>
        <a:srgbClr val="E2151C"/>
      </a:accent2>
      <a:accent3>
        <a:srgbClr val="D6DE23"/>
      </a:accent3>
      <a:accent4>
        <a:srgbClr val="9D3671"/>
      </a:accent4>
      <a:accent5>
        <a:srgbClr val="0E6F83"/>
      </a:accent5>
      <a:accent6>
        <a:srgbClr val="FEFB00"/>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TotalTime>
  <Words>4419</Words>
  <Application>Microsoft Office PowerPoint</Application>
  <PresentationFormat>Widescreen</PresentationFormat>
  <Paragraphs>440</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Source Sans Pro</vt:lpstr>
      <vt:lpstr>Arial</vt:lpstr>
      <vt:lpstr>Roboto</vt:lpstr>
      <vt:lpstr>Merriweather Sans</vt:lpstr>
      <vt:lpstr>Barlow</vt:lpstr>
      <vt:lpstr>Calibri</vt:lpstr>
      <vt:lpstr>Noto Sans Symbols</vt:lpstr>
      <vt:lpstr>Source Sans Pro Light</vt:lpstr>
      <vt:lpstr>Office Theme</vt:lpstr>
      <vt:lpstr>Office Theme</vt:lpstr>
      <vt:lpstr>DB_Slide_Template_Light_16x9_150516</vt:lpstr>
      <vt:lpstr>Office Theme</vt:lpstr>
      <vt:lpstr>Evaluation</vt:lpstr>
      <vt:lpstr>PowerPoint Presentation</vt:lpstr>
      <vt:lpstr>Agenda</vt:lpstr>
      <vt:lpstr>Why is Consumption Planning Important?</vt:lpstr>
      <vt:lpstr>PowerPoint Presentation</vt:lpstr>
      <vt:lpstr>Benefits of Consumption Planning</vt:lpstr>
      <vt:lpstr>Consumption Planning in the Customer Lifecycle</vt:lpstr>
      <vt:lpstr>Why is Consumption Planning Tricky?</vt:lpstr>
      <vt:lpstr>Lack of Information  and Influence are the Biggest Factors</vt:lpstr>
      <vt:lpstr>Information Gathering Techniques</vt:lpstr>
      <vt:lpstr>PowerPoint Presentation</vt:lpstr>
      <vt:lpstr>PowerPoint Presentation</vt:lpstr>
      <vt:lpstr>PowerPoint Presentation</vt:lpstr>
      <vt:lpstr>PowerPoint Presentation</vt:lpstr>
      <vt:lpstr>Responsibilities by Role</vt:lpstr>
      <vt:lpstr>DBU Estimating</vt:lpstr>
      <vt:lpstr>DBU Estimating - Phase 1</vt:lpstr>
      <vt:lpstr>DBU Estimating - Phase 2</vt:lpstr>
      <vt:lpstr>DBU Estimating - Phase 3</vt:lpstr>
      <vt:lpstr>DBU Estimating Template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dc:title>
  <cp:lastModifiedBy>PUCCINI</cp:lastModifiedBy>
  <cp:revision>64</cp:revision>
  <dcterms:modified xsi:type="dcterms:W3CDTF">2020-10-20T13:27:20Z</dcterms:modified>
</cp:coreProperties>
</file>